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0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64" r:id="rId1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685901-B48F-44B6-A3DD-B257554E8588}" v="2" dt="2020-12-03T20:00:19.014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F9D239C-1190-43A9-AE2F-2A428BF78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AC6CE9-384C-4E83-A2DA-DEBAE16419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9F477-2BDD-4626-A63E-63E474AB0704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772BCF-F8C0-48E5-BCA9-5E1D27192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D634DB-2A2B-49F2-A29E-1FE446F9BF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37EA4-D327-44B5-9754-F695353D09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52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A8D7-F291-40E8-82E2-9D068E3C320E}" type="datetimeFigureOut">
              <a:rPr lang="es-ES" smtClean="0"/>
              <a:t>04/12/2020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E6B04-FF94-4824-8AC7-B357DFA5D2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4096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92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6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74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9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28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82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93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0E7F622B-E6B4-4F80-8BBF-81F0DC9806D7}" type="datetime1">
              <a:rPr lang="es-ES" noProof="0" smtClean="0"/>
              <a:t>04/12/2020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ángulo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7D87636-8F03-4ABF-A4F8-50139785D1FF}" type="datetime1">
              <a:rPr lang="es-ES" noProof="0" smtClean="0"/>
              <a:t>04/12/2020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45FF8-8742-4901-8D0E-C0713086BBD9}" type="datetime1">
              <a:rPr lang="es-ES" noProof="0" smtClean="0"/>
              <a:t>04/12/2020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ítulo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995A53-3E49-4F2C-A8F9-FE8CCAEAEA7C}" type="datetime1">
              <a:rPr lang="es-ES" noProof="0" smtClean="0"/>
              <a:t>04/12/2020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E03627-6263-414B-B952-C81F45D1288D}" type="datetime1">
              <a:rPr lang="es-ES" noProof="0" smtClean="0"/>
              <a:t>04/12/2020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BF822C-B2F2-4DB2-B61E-64497095D021}" type="datetime1">
              <a:rPr lang="es-ES" noProof="0" smtClean="0"/>
              <a:t>04/12/2020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ítulo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88CE40-1FB4-4444-992F-B28C07C8A7BB}" type="datetime1">
              <a:rPr lang="es-ES" noProof="0" smtClean="0"/>
              <a:t>04/12/2020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F87F5E-3F3E-4EF8-8C6C-BC05FAB4719B}" type="datetime1">
              <a:rPr lang="es-ES" noProof="0" smtClean="0"/>
              <a:t>04/12/2020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0D5B8F-5073-42FA-8A4F-25EF6A835D7E}" type="datetime1">
              <a:rPr lang="es-ES" noProof="0" smtClean="0"/>
              <a:t>04/12/2020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y galerí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90F71-96A5-4A35-A2E3-C85E7E8C4C71}" type="datetime1">
              <a:rPr lang="es-ES" noProof="0" smtClean="0"/>
              <a:t>04/12/2020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>
            <a:alphaModFix amt="22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06768A12-3652-457F-9AFE-E44E47D90EAE}" type="datetime1">
              <a:rPr lang="es-ES" noProof="0" smtClean="0"/>
              <a:t>04/12/2020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ar-la-presentaci%c3%b3n-de-la-escuela-44445997-6769-4d44-8b30-f9e3050adbfb?omkt=es-ES&amp;ui=es-ES&amp;rs=es-ES&amp;ad=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sv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s-ES" dirty="0">
                <a:latin typeface="Book Antiqua" panose="02040602050305030304" pitchFamily="18" charset="0"/>
              </a:rPr>
              <a:t>	</a:t>
            </a:r>
            <a:endParaRPr lang="es-ES" spc="1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0352EE-6F3C-40FD-90E7-4A83CF8B3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968" y="3343729"/>
            <a:ext cx="6598070" cy="1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8E3B9A3-C004-4B60-BA55-B36CED36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643270"/>
            <a:ext cx="9603275" cy="5062330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es-ES" sz="2400" i="1" dirty="0">
                <a:solidFill>
                  <a:srgbClr val="000000"/>
                </a:solidFill>
              </a:rPr>
              <a:t>Imagina que haces una compra con tarjeta de crédito por 300 euros. Y decides pagar el mínimo mes a mes de la tarjeta de crédito, 15 euros. El interés de la tarjeta es del 23%</a:t>
            </a:r>
            <a:endParaRPr lang="es-ES" sz="2400" dirty="0">
              <a:solidFill>
                <a:srgbClr val="000000"/>
              </a:solidFill>
            </a:endParaRPr>
          </a:p>
          <a:p>
            <a:pPr algn="just" fontAlgn="base"/>
            <a:r>
              <a:rPr lang="es-ES" sz="2400" i="1" dirty="0">
                <a:solidFill>
                  <a:srgbClr val="000000"/>
                </a:solidFill>
              </a:rPr>
              <a:t>¿Cuánto tienes que pagar de intereses el primer mes? 15 euros (300 euros por 23% entre 12 meses)</a:t>
            </a:r>
            <a:endParaRPr lang="es-ES" sz="2400" dirty="0">
              <a:solidFill>
                <a:srgbClr val="000000"/>
              </a:solidFill>
            </a:endParaRPr>
          </a:p>
          <a:p>
            <a:pPr algn="just" fontAlgn="base"/>
            <a:r>
              <a:rPr lang="es-ES" sz="2400" i="1" dirty="0">
                <a:solidFill>
                  <a:srgbClr val="000000"/>
                </a:solidFill>
              </a:rPr>
              <a:t>¿Cuánto vas a pagar ese mes? El mínimo, 15euros.</a:t>
            </a:r>
            <a:endParaRPr lang="es-ES" sz="2400" dirty="0">
              <a:solidFill>
                <a:srgbClr val="000000"/>
              </a:solidFill>
            </a:endParaRPr>
          </a:p>
          <a:p>
            <a:pPr algn="just" fontAlgn="base"/>
            <a:r>
              <a:rPr lang="es-ES" sz="2400" dirty="0">
                <a:solidFill>
                  <a:srgbClr val="000000"/>
                </a:solidFill>
              </a:rPr>
              <a:t>¿Qué es lo que está pasando en realidad? Que ya no debes 300 euros, sino que </a:t>
            </a:r>
            <a:r>
              <a:rPr lang="es-ES" sz="2400" b="1" dirty="0">
                <a:solidFill>
                  <a:srgbClr val="000000"/>
                </a:solidFill>
              </a:rPr>
              <a:t>debes 290 euros.</a:t>
            </a:r>
            <a:endParaRPr lang="es-ES" sz="2400" dirty="0">
              <a:solidFill>
                <a:srgbClr val="000000"/>
              </a:solidFill>
            </a:endParaRPr>
          </a:p>
          <a:p>
            <a:pPr algn="just" fontAlgn="base"/>
            <a:r>
              <a:rPr lang="es-ES" sz="2400" dirty="0">
                <a:solidFill>
                  <a:srgbClr val="000000"/>
                </a:solidFill>
              </a:rPr>
              <a:t>¿</a:t>
            </a:r>
            <a:r>
              <a:rPr lang="es-ES" sz="2400" i="1" dirty="0">
                <a:solidFill>
                  <a:srgbClr val="000000"/>
                </a:solidFill>
              </a:rPr>
              <a:t>Cuánto tienes que pagar de intereses el segundo mes?5.55 euros (290 euros por 20% entre 12 meses)</a:t>
            </a:r>
            <a:endParaRPr lang="es-ES" sz="2400" dirty="0">
              <a:solidFill>
                <a:srgbClr val="000000"/>
              </a:solidFill>
            </a:endParaRPr>
          </a:p>
          <a:p>
            <a:pPr algn="just" fontAlgn="base"/>
            <a:r>
              <a:rPr lang="es-ES" sz="2400" i="1" dirty="0">
                <a:solidFill>
                  <a:srgbClr val="000000"/>
                </a:solidFill>
              </a:rPr>
              <a:t>¿Cuánto vas a pagar ese mes? Sigues pagando el mínimo, 15euros.</a:t>
            </a:r>
            <a:endParaRPr lang="es-ES" sz="2400" dirty="0">
              <a:solidFill>
                <a:srgbClr val="000000"/>
              </a:solidFill>
            </a:endParaRPr>
          </a:p>
          <a:p>
            <a:pPr algn="just" fontAlgn="base"/>
            <a:r>
              <a:rPr lang="es-ES" sz="2400" dirty="0">
                <a:solidFill>
                  <a:srgbClr val="000000"/>
                </a:solidFill>
              </a:rPr>
              <a:t>¿Qué está pasando? </a:t>
            </a:r>
            <a:r>
              <a:rPr lang="es-ES" sz="2400" b="1" dirty="0">
                <a:solidFill>
                  <a:srgbClr val="000000"/>
                </a:solidFill>
              </a:rPr>
              <a:t>Que debes 281 euros.</a:t>
            </a:r>
          </a:p>
          <a:p>
            <a:pPr algn="just" fontAlgn="base"/>
            <a:r>
              <a:rPr lang="es-ES" sz="2400" b="1" dirty="0">
                <a:solidFill>
                  <a:srgbClr val="000000"/>
                </a:solidFill>
              </a:rPr>
              <a:t>El siguiente mes 271 euros, se tarda más de 2 años en cancelar y se termina pagando 382 euros.</a:t>
            </a:r>
            <a:endParaRPr lang="es-ES" sz="2400" dirty="0">
              <a:solidFill>
                <a:srgbClr val="000000"/>
              </a:solidFill>
            </a:endParaRPr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E642E67-87AE-4CFE-8200-EEA5A4C8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B71E42"/>
                </a:solidFill>
              </a:rPr>
              <a:t>Deuda de tarjeta de crédito</a:t>
            </a:r>
          </a:p>
        </p:txBody>
      </p:sp>
    </p:spTree>
    <p:extLst>
      <p:ext uri="{BB962C8B-B14F-4D97-AF65-F5344CB8AC3E}">
        <p14:creationId xmlns:p14="http://schemas.microsoft.com/office/powerpoint/2010/main" val="336510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2A8FC0B-C5CF-494A-A676-028C8752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s-ES" b="1" dirty="0"/>
              <a:t>Interés: </a:t>
            </a:r>
            <a:r>
              <a:rPr lang="es-ES" dirty="0"/>
              <a:t>es el importe que nos cobran por el servicio de prestarnos el dinero. Puede ser fijo o variable como pasa en las hipotecas con el Euribor.</a:t>
            </a:r>
          </a:p>
          <a:p>
            <a:pPr fontAlgn="base"/>
            <a:r>
              <a:rPr lang="es-ES" b="1" dirty="0"/>
              <a:t>Tae (tasa anual equivalente): </a:t>
            </a:r>
            <a:r>
              <a:rPr lang="es-ES" dirty="0"/>
              <a:t>indica el coste anual del préstamo, incluyendo el tipo de interés aplicado, los gastos, el plazo y comisiones bancarias. Conociéndolo nos ayuda a comparar varios productos con el mismo interés.</a:t>
            </a:r>
          </a:p>
          <a:p>
            <a:pPr fontAlgn="base"/>
            <a:r>
              <a:rPr lang="es-ES" b="1" dirty="0"/>
              <a:t>Comisión de apertura y cancelación: </a:t>
            </a:r>
            <a:r>
              <a:rPr lang="es-ES" dirty="0"/>
              <a:t>son las comisiones que los bancos incluyen en los costes de pedir un préstamo. La primera son los costes por los estudios y la segunda por cancelar el préstamo.</a:t>
            </a:r>
          </a:p>
          <a:p>
            <a:pPr fontAlgn="base"/>
            <a:r>
              <a:rPr lang="es-ES" b="1" dirty="0"/>
              <a:t>IPC</a:t>
            </a:r>
            <a:r>
              <a:rPr lang="es-ES" dirty="0"/>
              <a:t>: significa índice del precio del consumidor. Se calcula sobre los productos como indiciador de la inflación.</a:t>
            </a:r>
            <a:endParaRPr lang="es-ES" b="1" dirty="0"/>
          </a:p>
          <a:p>
            <a:pPr fontAlgn="base"/>
            <a:r>
              <a:rPr lang="es-ES" b="1" dirty="0" err="1"/>
              <a:t>Tin</a:t>
            </a:r>
            <a:r>
              <a:rPr lang="es-ES" dirty="0"/>
              <a:t>: es el tipo que los bancos utilizan y nos comunican en los contratos de depósitos, imposiciones, préstamos, créditos e hipotecas, y que refleja el pago (o cobro) de intereses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81D0D1B-7EE9-4FFB-A4C7-97367EB6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B71E42"/>
                </a:solidFill>
              </a:rPr>
              <a:t>definiciones</a:t>
            </a:r>
          </a:p>
        </p:txBody>
      </p:sp>
    </p:spTree>
    <p:extLst>
      <p:ext uri="{BB962C8B-B14F-4D97-AF65-F5344CB8AC3E}">
        <p14:creationId xmlns:p14="http://schemas.microsoft.com/office/powerpoint/2010/main" val="177331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8BA523F-3E47-4B3B-A397-9D4BD8602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Como superarse a si mismo de “Art Williams”</a:t>
            </a:r>
          </a:p>
          <a:p>
            <a:r>
              <a:rPr lang="es-ES" dirty="0"/>
              <a:t>El hombre más rico de babilonia</a:t>
            </a:r>
          </a:p>
          <a:p>
            <a:r>
              <a:rPr lang="es-ES" dirty="0"/>
              <a:t>La actitud mental positiva de “Napoleón Hill”</a:t>
            </a:r>
          </a:p>
          <a:p>
            <a:r>
              <a:rPr lang="es-ES" dirty="0"/>
              <a:t>MBA personal de “Josh Kaufman”</a:t>
            </a:r>
          </a:p>
          <a:p>
            <a:r>
              <a:rPr lang="es-ES" dirty="0"/>
              <a:t>Los secretos de la mente millonaria de “</a:t>
            </a:r>
            <a:r>
              <a:rPr lang="es-ES" dirty="0" err="1"/>
              <a:t>Harv</a:t>
            </a:r>
            <a:r>
              <a:rPr lang="es-ES" dirty="0"/>
              <a:t> </a:t>
            </a:r>
            <a:r>
              <a:rPr lang="es-ES" dirty="0" err="1"/>
              <a:t>Eker</a:t>
            </a:r>
            <a:r>
              <a:rPr lang="es-ES" dirty="0"/>
              <a:t>”</a:t>
            </a:r>
          </a:p>
          <a:p>
            <a:r>
              <a:rPr lang="es-ES" dirty="0"/>
              <a:t>Padre rico padre pobre de “Robert Kiyosaki”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1EE6029-EA9C-4074-8113-40F28D9F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B71E42"/>
                </a:solidFill>
              </a:rPr>
              <a:t>Libros de lectura</a:t>
            </a:r>
          </a:p>
        </p:txBody>
      </p:sp>
    </p:spTree>
    <p:extLst>
      <p:ext uri="{BB962C8B-B14F-4D97-AF65-F5344CB8AC3E}">
        <p14:creationId xmlns:p14="http://schemas.microsoft.com/office/powerpoint/2010/main" val="2440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912" y="4952913"/>
            <a:ext cx="9603275" cy="1049235"/>
          </a:xfrm>
        </p:spPr>
        <p:txBody>
          <a:bodyPr rtlCol="0"/>
          <a:lstStyle/>
          <a:p>
            <a:pPr rtl="0"/>
            <a:r>
              <a:rPr lang="es-ES" b="1" i="1" dirty="0">
                <a:latin typeface="Book Antiqua" panose="02040602050305030304" pitchFamily="18" charset="0"/>
              </a:rPr>
              <a:t>MUCHAS GRACIAS</a:t>
            </a:r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488178" y="1059409"/>
            <a:ext cx="9096374" cy="28883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s-ES" sz="6000" b="1" i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UN FUTURO FINANCIERO SOSTENIBLE</a:t>
            </a:r>
          </a:p>
          <a:p>
            <a:pPr algn="ctr" rtl="0"/>
            <a:endParaRPr lang="es-ES" sz="6000" b="1" i="1" u="sng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2F8927-3F68-4474-A741-921ED2030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445" y="3357555"/>
            <a:ext cx="4320208" cy="85214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CF7B892-57F9-41A5-9ED2-81D6CB918510}"/>
              </a:ext>
            </a:extLst>
          </p:cNvPr>
          <p:cNvSpPr/>
          <p:nvPr/>
        </p:nvSpPr>
        <p:spPr>
          <a:xfrm>
            <a:off x="2690191" y="5830957"/>
            <a:ext cx="6692348" cy="914400"/>
          </a:xfrm>
          <a:prstGeom prst="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Lucía Barba </a:t>
            </a:r>
            <a:r>
              <a:rPr lang="es-ES" dirty="0" err="1"/>
              <a:t>Barba</a:t>
            </a:r>
            <a:endParaRPr lang="es-ES" dirty="0"/>
          </a:p>
          <a:p>
            <a:pPr algn="ctr"/>
            <a:r>
              <a:rPr lang="es-ES" sz="2000" dirty="0"/>
              <a:t>Fundadora Trondiplay</a:t>
            </a:r>
          </a:p>
          <a:p>
            <a:pPr algn="ctr"/>
            <a:r>
              <a:rPr lang="es-ES" sz="2000" dirty="0"/>
              <a:t>Teléfono +34650421618</a:t>
            </a:r>
          </a:p>
          <a:p>
            <a:pPr algn="ctr"/>
            <a:r>
              <a:rPr lang="es-ES" sz="2000" dirty="0"/>
              <a:t>Email. hola@trondiplay.com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D15490E-2D2F-4DF0-8098-D3385C723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234" y="975499"/>
            <a:ext cx="1894770" cy="41615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lvl="0" rtl="0"/>
            <a:r>
              <a:rPr lang="es-E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TRONDIPLAY UN METODO INTERACTIVO PIONERO EN ESPAÑA,  PARA ENSEÑAR EL AHORRO Y LAS FINANZAS DESDE  UNA EDAD TEMPRANA.</a:t>
            </a:r>
          </a:p>
          <a:p>
            <a:r>
              <a:rPr lang="es-E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Actualmente, el concepto de ahorro está muy abandonado a favor del consumo descontrolado. Esto afecta directamente la actitud de las personas y desde pequeños se acostumbran a gastar sin control ni medición. El ahorro familiar, su conocimiento y concienciación permitirá a las familias controlar su economía y su forma de pensar sobre del dinero.</a:t>
            </a:r>
            <a:endParaRPr lang="es-ES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b="1" dirty="0">
                <a:solidFill>
                  <a:srgbClr val="B71E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¿Quién usará TRONDIPLAY</a:t>
            </a:r>
            <a:r>
              <a:rPr lang="es-ES" b="1" dirty="0">
                <a:solidFill>
                  <a:srgbClr val="B71E42"/>
                </a:solidFill>
              </a:rPr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lvl="0" rtl="0"/>
            <a:r>
              <a:rPr lang="es-E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Primero, las nuevas generaciones se beneficiarán de los aportes, enseñanzas y concienciación de TRONDIPLAY así, podrán tener el control de sus ahorros y será más difícil que caigan en las trampas del marketing de consumo actuales.</a:t>
            </a:r>
          </a:p>
          <a:p>
            <a:pPr lvl="0" rtl="0"/>
            <a:r>
              <a:rPr lang="es-E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Por otro lado, los padres y familiares a través de los avances de sus hijos, nietos, primos, podrán recordar y adquirir nuevas costumbres, mas sanas para la economía familiar a medida que avanza el curso online y presencial, donde los niños les solicitarán su apoyo</a:t>
            </a:r>
            <a:r>
              <a:rPr lang="es-E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rtl="0"/>
            <a:endParaRPr lang="es-E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áfico 4" descr="Un hombre y una mujer">
            <a:extLst>
              <a:ext uri="{FF2B5EF4-FFF2-40B4-BE49-F238E27FC236}">
                <a16:creationId xmlns:a16="http://schemas.microsoft.com/office/drawing/2014/main" id="{2DED0F48-76A7-437D-9746-E2DF97A1C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3742" y="216211"/>
            <a:ext cx="1122450" cy="1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b="1" dirty="0">
                <a:solidFill>
                  <a:srgbClr val="B71E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DE TRONDIPLAY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2015732"/>
            <a:ext cx="9603275" cy="4292303"/>
          </a:xfrm>
        </p:spPr>
        <p:txBody>
          <a:bodyPr rtlCol="0">
            <a:normAutofit fontScale="92500" lnSpcReduction="20000"/>
          </a:bodyPr>
          <a:lstStyle/>
          <a:p>
            <a:pPr lvl="0" rtl="0"/>
            <a:r>
              <a:rPr lang="es-ES" sz="2600" dirty="0"/>
              <a:t>TRONDIPLAY se compone de varios elementos que fomentan los buenos hábitos:</a:t>
            </a:r>
          </a:p>
          <a:p>
            <a:pPr lvl="0" rtl="0"/>
            <a:r>
              <a:rPr lang="es-ES" sz="2600" dirty="0"/>
              <a:t>El cuento interactivo de TRONDIPLAY acompaña a cada niñ@ en el desarrollo del juego.</a:t>
            </a:r>
          </a:p>
          <a:p>
            <a:pPr lvl="0" rtl="0"/>
            <a:r>
              <a:rPr lang="es-ES" sz="2600" dirty="0"/>
              <a:t>El cuaderno de TRONDIPLAY permite apuntar los avances y objetivos de los </a:t>
            </a:r>
            <a:r>
              <a:rPr lang="es-ES" sz="2600" dirty="0" err="1"/>
              <a:t>niñ@s</a:t>
            </a:r>
            <a:endParaRPr lang="es-ES" sz="2600" dirty="0"/>
          </a:p>
          <a:p>
            <a:pPr lvl="0" rtl="0"/>
            <a:r>
              <a:rPr lang="es-ES" sz="2600" dirty="0"/>
              <a:t>TRONDI la hucha con forma de  árbol que crece con el ahorro</a:t>
            </a:r>
          </a:p>
          <a:p>
            <a:pPr lvl="0" rtl="0"/>
            <a:r>
              <a:rPr lang="es-ES" sz="2600" dirty="0"/>
              <a:t>TRASTO y PURPURA acompañan el ahorro a otra escala</a:t>
            </a:r>
          </a:p>
          <a:p>
            <a:pPr lvl="0" rtl="0"/>
            <a:r>
              <a:rPr lang="es-ES" sz="2600" dirty="0"/>
              <a:t>Talleres para jugar, divertirse y aprender a la vez.</a:t>
            </a:r>
          </a:p>
          <a:p>
            <a:pPr lvl="0" rtl="0"/>
            <a:endParaRPr lang="es-ES" dirty="0"/>
          </a:p>
        </p:txBody>
      </p:sp>
      <p:pic>
        <p:nvPicPr>
          <p:cNvPr id="6" name="Gráfico 5" descr="Herramientas">
            <a:extLst>
              <a:ext uri="{FF2B5EF4-FFF2-40B4-BE49-F238E27FC236}">
                <a16:creationId xmlns:a16="http://schemas.microsoft.com/office/drawing/2014/main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9E978-9605-417C-951F-53F4926C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646" y="684228"/>
            <a:ext cx="9610182" cy="601226"/>
          </a:xfrm>
        </p:spPr>
        <p:txBody>
          <a:bodyPr rtlCol="0"/>
          <a:lstStyle/>
          <a:p>
            <a:pPr rtl="0"/>
            <a:r>
              <a:rPr lang="es-ES" b="1" dirty="0">
                <a:solidFill>
                  <a:srgbClr val="B71E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SE DISEÑO TRONDIPLAY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86B87E-83DC-455A-94FE-38965890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2400" dirty="0"/>
              <a:t>Después de muchas pruebas, nació Trondiplay y Trondi, vectores inseparables de la finalidad del curso del ahorro. </a:t>
            </a:r>
          </a:p>
        </p:txBody>
      </p:sp>
      <p:pic>
        <p:nvPicPr>
          <p:cNvPr id="7" name="Gráfico 6" descr="Engranajes">
            <a:extLst>
              <a:ext uri="{FF2B5EF4-FFF2-40B4-BE49-F238E27FC236}">
                <a16:creationId xmlns:a16="http://schemas.microsoft.com/office/drawing/2014/main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30FC642-1C0A-4EEF-86A6-E57414B5E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18876" y="1646238"/>
            <a:ext cx="2161073" cy="3840162"/>
          </a:xfr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9187850-5825-44A1-9840-345DBB403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19" y="4376780"/>
            <a:ext cx="3127050" cy="22109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EA68FBC-07C7-4631-8583-D67A3CAFC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2689" y="3996591"/>
            <a:ext cx="2431774" cy="24317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1CAF1D-EAA4-4092-BD5A-A07F23833E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0657" y="4202028"/>
            <a:ext cx="2260783" cy="2221176"/>
          </a:xfrm>
          <a:prstGeom prst="rect">
            <a:avLst/>
          </a:prstGeom>
        </p:spPr>
      </p:pic>
      <p:pic>
        <p:nvPicPr>
          <p:cNvPr id="6" name="Imagen 5" descr="Imagen que contiene interior, tabla, sostener, cama&#10;&#10;Descripción generada automáticamente">
            <a:extLst>
              <a:ext uri="{FF2B5EF4-FFF2-40B4-BE49-F238E27FC236}">
                <a16:creationId xmlns:a16="http://schemas.microsoft.com/office/drawing/2014/main" id="{C80EEEC6-0AAE-4FA0-B0ED-76C711C611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8993" y="1473785"/>
            <a:ext cx="2058119" cy="24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C80DC4F5-0123-49B7-8492-A6D22133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3266">
            <a:off x="436876" y="1711497"/>
            <a:ext cx="4287113" cy="241150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3F7E98F-2F75-4ADB-9E01-FA24B94AA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9828">
            <a:off x="5668957" y="1544040"/>
            <a:ext cx="4033646" cy="235669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FF222A-0050-42E6-8C3E-86E3C36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es-ES" b="1" dirty="0">
                <a:solidFill>
                  <a:srgbClr val="B71E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TRONDI EN ACCION</a:t>
            </a: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8E520986-BC14-4C72-BA30-8EC5CE656F9B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5"/>
          <a:srcRect/>
          <a:stretch/>
        </p:blipFill>
        <p:spPr>
          <a:xfrm rot="20951543">
            <a:off x="2606324" y="1447702"/>
            <a:ext cx="2856834" cy="1606969"/>
          </a:xfrm>
        </p:spPr>
      </p:pic>
      <p:pic>
        <p:nvPicPr>
          <p:cNvPr id="16" name="Marcador de contenido 15">
            <a:extLst>
              <a:ext uri="{FF2B5EF4-FFF2-40B4-BE49-F238E27FC236}">
                <a16:creationId xmlns:a16="http://schemas.microsoft.com/office/drawing/2014/main" id="{A0609731-E84C-4760-AD5E-8E288693AE2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6"/>
          <a:srcRect/>
          <a:stretch/>
        </p:blipFill>
        <p:spPr>
          <a:xfrm rot="20566924">
            <a:off x="4354578" y="3782638"/>
            <a:ext cx="2542116" cy="1906587"/>
          </a:xfr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4DD7AD54-2668-4A03-B134-D1189B44F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 rot="1309062">
            <a:off x="4855302" y="2735556"/>
            <a:ext cx="3024187" cy="1386888"/>
          </a:xfr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C983C75-A297-45C8-888B-1EA1F3F2F1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372774">
            <a:off x="331834" y="3912762"/>
            <a:ext cx="3539685" cy="198287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1D04555-7532-4711-840B-DDA9E790C3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165754">
            <a:off x="7452285" y="3792128"/>
            <a:ext cx="3246203" cy="18876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C1BF526-292D-4DDC-9B21-3451FE780E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6427" y="0"/>
            <a:ext cx="1514060" cy="16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9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7EAD77B-4561-485F-AAEF-C36C480FE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>
                <a:solidFill>
                  <a:prstClr val="black"/>
                </a:solidFill>
              </a:rPr>
              <a:t>Permite desarrollar habilidades para manejar apropiadamente nuestro dinero, ser previsores y proteger el presente ante cualquier imprevisto, planificar el futuro, gestionar bien los ahorros y gastos, saber invertir y acercarnos más a nuestros sueños y propósitos tanto individuales como familiares o empresariales.</a:t>
            </a:r>
          </a:p>
          <a:p>
            <a:r>
              <a:rPr lang="es-ES" sz="2400" dirty="0">
                <a:solidFill>
                  <a:prstClr val="black"/>
                </a:solidFill>
              </a:rPr>
              <a:t>Contar con activos para generar ingresos pasivos.</a:t>
            </a:r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62EDF43-7704-4DE6-A2AF-58C5FA96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B71E42"/>
                </a:solidFill>
              </a:rPr>
              <a:t>La importancia de la educación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151705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AFE8089-3858-406D-BE34-CF1FD139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2015732"/>
            <a:ext cx="9603275" cy="453084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Contar con un estudio económico-financiero del proyecto, mínimo a 5 años</a:t>
            </a:r>
          </a:p>
          <a:p>
            <a:r>
              <a:rPr lang="es-ES" dirty="0"/>
              <a:t>Tener un sondeo de mercado para poder explotar el proyecto viendo las competencias a las que se puedan enfrentar y el nicho de mercado.</a:t>
            </a:r>
          </a:p>
          <a:p>
            <a:r>
              <a:rPr lang="es-ES" dirty="0"/>
              <a:t>Contar con un pequeño colchón económico para arrancar el negocio, puesto que la financiación a veces tarda en llegar.</a:t>
            </a:r>
          </a:p>
          <a:p>
            <a:r>
              <a:rPr lang="es-ES" dirty="0"/>
              <a:t>Formas de financiación que hay para desarrollar tu negocio tanto publicas como privadas, ayudas del gobierno para emprendedores, empresas de inversión, </a:t>
            </a:r>
            <a:r>
              <a:rPr lang="es-ES" dirty="0" err="1"/>
              <a:t>I+D+I,etc</a:t>
            </a:r>
            <a:r>
              <a:rPr lang="es-ES" dirty="0"/>
              <a:t>.</a:t>
            </a:r>
          </a:p>
          <a:p>
            <a:r>
              <a:rPr lang="es-ES" dirty="0"/>
              <a:t>Diferenciar la parte de ingresos personal de la empresarial. Debemos contar con cuentas bancarias diferentes.</a:t>
            </a:r>
          </a:p>
          <a:p>
            <a:r>
              <a:rPr lang="es-ES" dirty="0"/>
              <a:t>Contar con ahorros o alianzas( patrocinadores, socios, pequeños inversores) para poder desarrollar tu empresa o proyecto.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24EDF5F-DBFB-4BCF-8E64-658F244F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B71E42"/>
                </a:solidFill>
              </a:rPr>
              <a:t>Como emprender económicamente </a:t>
            </a:r>
          </a:p>
        </p:txBody>
      </p:sp>
    </p:spTree>
    <p:extLst>
      <p:ext uri="{BB962C8B-B14F-4D97-AF65-F5344CB8AC3E}">
        <p14:creationId xmlns:p14="http://schemas.microsoft.com/office/powerpoint/2010/main" val="191424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F76C48C-8F28-4308-BA5C-1EA247D7F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2015732"/>
            <a:ext cx="9603275" cy="447783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s-ES" sz="2600" b="1" dirty="0"/>
              <a:t>La ratio de la deuda se calcula de la siguiente manera:</a:t>
            </a:r>
          </a:p>
          <a:p>
            <a:pPr fontAlgn="base"/>
            <a:r>
              <a:rPr lang="es-ES" sz="2600" b="1" dirty="0"/>
              <a:t>Deuda/ingresos*100</a:t>
            </a:r>
          </a:p>
          <a:p>
            <a:pPr fontAlgn="base"/>
            <a:r>
              <a:rPr lang="es-ES" sz="2600" b="1" dirty="0"/>
              <a:t>Deuda mensual neta dividida entre sueldo neto mensual multiplicado por 100</a:t>
            </a:r>
          </a:p>
          <a:p>
            <a:pPr fontAlgn="base"/>
            <a:r>
              <a:rPr lang="es-ES" sz="2600" b="1" dirty="0"/>
              <a:t>Nos dará el nivel de deuda que tenemos. No debe exceder del 15-20% de nuestro sueldo sin contar con la hipoteca. Sumando la hipoteca ambos de deberían de pasar del 40% de los ingresos mensuales.</a:t>
            </a:r>
          </a:p>
          <a:p>
            <a:pPr fontAlgn="base"/>
            <a:r>
              <a:rPr lang="es-ES" sz="2600" b="1" dirty="0"/>
              <a:t>Ejemplo: pago mensual de deudas 600€  sueldo neto 1400€</a:t>
            </a:r>
          </a:p>
          <a:p>
            <a:pPr fontAlgn="base"/>
            <a:endParaRPr lang="es-ES" sz="2600" b="1" dirty="0"/>
          </a:p>
          <a:p>
            <a:pPr fontAlgn="base"/>
            <a:r>
              <a:rPr lang="es-ES" sz="2600" b="1" dirty="0"/>
              <a:t>600/1400=0,42*100=98,28 esto significa que tenemos problemas económicos.</a:t>
            </a:r>
          </a:p>
          <a:p>
            <a:pPr fontAlgn="base"/>
            <a:endParaRPr lang="es-ES" sz="2600" b="1" dirty="0"/>
          </a:p>
          <a:p>
            <a:pPr fontAlgn="base"/>
            <a:r>
              <a:rPr lang="es-ES" sz="2600" b="1" dirty="0"/>
              <a:t>280/1400=0,2*100=20 estaríamos justos, pero sin problemas.</a:t>
            </a:r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05162AE-7C3A-478A-A06B-1C1A3843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B71E42"/>
                </a:solidFill>
              </a:rPr>
              <a:t>Como calcular la deuda</a:t>
            </a:r>
          </a:p>
        </p:txBody>
      </p:sp>
    </p:spTree>
    <p:extLst>
      <p:ext uri="{BB962C8B-B14F-4D97-AF65-F5344CB8AC3E}">
        <p14:creationId xmlns:p14="http://schemas.microsoft.com/office/powerpoint/2010/main" val="136880359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 sobre mi invención.potx" id="{F4107A2D-4FAC-46EB-8014-888A133199E4}" vid="{EE7C6BB8-417F-40AD-9FB2-66D24D60452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6B76F2-1AE1-4A2A-A5B3-D462CC5E81F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sobre TRONDI</Template>
  <TotalTime>0</TotalTime>
  <Words>996</Words>
  <Application>Microsoft Office PowerPoint</Application>
  <PresentationFormat>Panorámica</PresentationFormat>
  <Paragraphs>73</Paragraphs>
  <Slides>13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Calibri</vt:lpstr>
      <vt:lpstr>Gill Sans MT</vt:lpstr>
      <vt:lpstr>Galería</vt:lpstr>
      <vt:lpstr> </vt:lpstr>
      <vt:lpstr>Presentación de PowerPoint</vt:lpstr>
      <vt:lpstr>¿Quién usará TRONDIPLAY?</vt:lpstr>
      <vt:lpstr>Materiales DE TRONDIPLAY</vt:lpstr>
      <vt:lpstr>COMO SE DISEÑO TRONDIPLAY</vt:lpstr>
      <vt:lpstr>TRONDI EN ACCION</vt:lpstr>
      <vt:lpstr>La importancia de la educación financiera</vt:lpstr>
      <vt:lpstr>Como emprender económicamente </vt:lpstr>
      <vt:lpstr>Como calcular la deuda</vt:lpstr>
      <vt:lpstr>Deuda de tarjeta de crédito</vt:lpstr>
      <vt:lpstr>definiciones</vt:lpstr>
      <vt:lpstr>Libros de lectura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2019-08-01T22:33:11Z</dcterms:created>
  <dcterms:modified xsi:type="dcterms:W3CDTF">2020-12-04T15:32:14Z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