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11" r:id="rId3"/>
    <p:sldId id="269" r:id="rId4"/>
    <p:sldId id="258" r:id="rId5"/>
    <p:sldId id="257" r:id="rId6"/>
    <p:sldId id="260" r:id="rId7"/>
    <p:sldId id="261" r:id="rId8"/>
    <p:sldId id="262" r:id="rId9"/>
    <p:sldId id="268" r:id="rId10"/>
    <p:sldId id="301" r:id="rId11"/>
    <p:sldId id="298" r:id="rId12"/>
    <p:sldId id="299" r:id="rId13"/>
    <p:sldId id="300" r:id="rId14"/>
    <p:sldId id="302" r:id="rId15"/>
    <p:sldId id="304" r:id="rId16"/>
    <p:sldId id="305" r:id="rId17"/>
    <p:sldId id="306" r:id="rId18"/>
    <p:sldId id="307" r:id="rId19"/>
    <p:sldId id="310" r:id="rId20"/>
    <p:sldId id="308" r:id="rId21"/>
    <p:sldId id="309" r:id="rId22"/>
    <p:sldId id="263" r:id="rId23"/>
    <p:sldId id="264" r:id="rId24"/>
    <p:sldId id="265" r:id="rId25"/>
    <p:sldId id="266" r:id="rId26"/>
    <p:sldId id="293" r:id="rId27"/>
    <p:sldId id="270" r:id="rId28"/>
    <p:sldId id="271" r:id="rId29"/>
    <p:sldId id="272" r:id="rId30"/>
    <p:sldId id="273" r:id="rId31"/>
    <p:sldId id="274" r:id="rId32"/>
    <p:sldId id="276" r:id="rId33"/>
    <p:sldId id="275" r:id="rId34"/>
    <p:sldId id="277" r:id="rId35"/>
    <p:sldId id="278" r:id="rId36"/>
    <p:sldId id="279" r:id="rId37"/>
    <p:sldId id="280" r:id="rId38"/>
    <p:sldId id="294" r:id="rId39"/>
    <p:sldId id="295" r:id="rId40"/>
    <p:sldId id="296" r:id="rId41"/>
    <p:sldId id="297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81" r:id="rId51"/>
    <p:sldId id="282" r:id="rId52"/>
    <p:sldId id="283" r:id="rId53"/>
    <p:sldId id="284" r:id="rId54"/>
    <p:sldId id="303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23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20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48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70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70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60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1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98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4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8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C2F3-7BC2-4935-B806-124EDF3BCA87}" type="datetimeFigureOut">
              <a:rPr lang="pt-BR" smtClean="0"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1C46-2C91-4C25-B19C-685DA547B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cm.unicamp.br/fcm/centros-e-nucleos/ciped" TargetMode="External"/><Relationship Id="rId3" Type="http://schemas.openxmlformats.org/officeDocument/2006/relationships/hyperlink" Target="http://www.caism.unicamp.br/" TargetMode="External"/><Relationship Id="rId7" Type="http://schemas.openxmlformats.org/officeDocument/2006/relationships/hyperlink" Target="http://www.fcm.unicamp.br/centros/cepre/index.php" TargetMode="External"/><Relationship Id="rId2" Type="http://schemas.openxmlformats.org/officeDocument/2006/relationships/hyperlink" Target="http://www.hc.unicamp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mocentro.unicamp.br/" TargetMode="External"/><Relationship Id="rId5" Type="http://schemas.openxmlformats.org/officeDocument/2006/relationships/hyperlink" Target="http://www.gastrocentro.unicamp.br/" TargetMode="External"/><Relationship Id="rId10" Type="http://schemas.openxmlformats.org/officeDocument/2006/relationships/hyperlink" Target="http://www.extecamp.unicamp.br/" TargetMode="External"/><Relationship Id="rId4" Type="http://schemas.openxmlformats.org/officeDocument/2006/relationships/hyperlink" Target="http://www.hes.unicamp.br/" TargetMode="External"/><Relationship Id="rId9" Type="http://schemas.openxmlformats.org/officeDocument/2006/relationships/hyperlink" Target="http://www.editora.unicamp.b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office.unicamp.br/" TargetMode="External"/><Relationship Id="rId2" Type="http://schemas.openxmlformats.org/officeDocument/2006/relationships/hyperlink" Target="http://translate.google.com.br/?hl=pt-br#pt/es/Vice-Reitoria%20Executiva%20de%20Rela%C3%A7%C3%B5es%20Internacionai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UNIVERSIDADE ESTADUAL DE CAMPINAS 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0" y="1896269"/>
            <a:ext cx="43815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cap="all" dirty="0" smtClean="0"/>
              <a:t/>
            </a:r>
            <a:br>
              <a:rPr lang="es-ES" cap="all" dirty="0" smtClean="0"/>
            </a:br>
            <a:r>
              <a:rPr lang="es-ES" cap="all" dirty="0" smtClean="0"/>
              <a:t>UNIDADES </a:t>
            </a:r>
            <a:r>
              <a:rPr lang="es-ES" cap="all" dirty="0"/>
              <a:t>DE ENSEÑANZA E INVESTIGACIÓN</a:t>
            </a:r>
            <a:br>
              <a:rPr lang="es-ES" cap="all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El </a:t>
            </a:r>
            <a:r>
              <a:rPr lang="es-ES" dirty="0"/>
              <a:t>conjunto son 24 </a:t>
            </a:r>
            <a:r>
              <a:rPr lang="es-ES" dirty="0" smtClean="0"/>
              <a:t>unidades de Enseñanza e Investigación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4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Facultades (12 unidades)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Facultad </a:t>
            </a:r>
            <a:r>
              <a:rPr lang="es-ES" dirty="0"/>
              <a:t>de Ciencias </a:t>
            </a:r>
            <a:r>
              <a:rPr lang="es-ES" dirty="0" smtClean="0"/>
              <a:t>Aplicadas ( ciudad de </a:t>
            </a:r>
            <a:r>
              <a:rPr lang="es-ES" dirty="0" err="1" smtClean="0"/>
              <a:t>Limeira</a:t>
            </a:r>
            <a:r>
              <a:rPr lang="es-ES" dirty="0" smtClean="0"/>
              <a:t>)</a:t>
            </a:r>
            <a:endParaRPr lang="es-ES" dirty="0"/>
          </a:p>
          <a:p>
            <a:r>
              <a:rPr lang="es-ES" dirty="0"/>
              <a:t>Facultad de Ciencias Médicas</a:t>
            </a:r>
          </a:p>
          <a:p>
            <a:r>
              <a:rPr lang="es-ES" dirty="0"/>
              <a:t>Facultad de Educación</a:t>
            </a:r>
          </a:p>
          <a:p>
            <a:r>
              <a:rPr lang="es-ES" dirty="0"/>
              <a:t>Facultad de Educación Física</a:t>
            </a:r>
          </a:p>
          <a:p>
            <a:r>
              <a:rPr lang="es-ES" dirty="0"/>
              <a:t>Facultad de Ingeniería Agrícola</a:t>
            </a:r>
          </a:p>
          <a:p>
            <a:r>
              <a:rPr lang="es-ES" dirty="0"/>
              <a:t>Facultad de Ingeniería Civil, Arquitectura y Urbanismo</a:t>
            </a:r>
          </a:p>
          <a:p>
            <a:r>
              <a:rPr lang="es-ES" dirty="0"/>
              <a:t>Facultad de Ingeniería de Alimentos </a:t>
            </a:r>
          </a:p>
          <a:p>
            <a:r>
              <a:rPr lang="es-ES" dirty="0"/>
              <a:t>Facultad de Ingeniería Eléctrica y en Computación</a:t>
            </a:r>
          </a:p>
          <a:p>
            <a:r>
              <a:rPr lang="es-ES" dirty="0"/>
              <a:t>Facultad de Ingeniería Mecánica</a:t>
            </a:r>
          </a:p>
          <a:p>
            <a:r>
              <a:rPr lang="es-ES" dirty="0"/>
              <a:t>Facultad de Ingeniería Química</a:t>
            </a:r>
          </a:p>
          <a:p>
            <a:r>
              <a:rPr lang="es-ES" dirty="0"/>
              <a:t>Facultad de Odontología </a:t>
            </a:r>
            <a:r>
              <a:rPr lang="es-ES" dirty="0" smtClean="0"/>
              <a:t>(ciudad de </a:t>
            </a:r>
            <a:r>
              <a:rPr lang="es-ES" dirty="0" err="1" smtClean="0"/>
              <a:t>Piracicaba</a:t>
            </a:r>
            <a:r>
              <a:rPr lang="es-ES" dirty="0" smtClean="0"/>
              <a:t>)</a:t>
            </a:r>
            <a:endParaRPr lang="es-ES" dirty="0"/>
          </a:p>
          <a:p>
            <a:r>
              <a:rPr lang="es-ES" dirty="0"/>
              <a:t>Facultad de Tecnología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0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Institutos ( 10 unidades)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Instituto </a:t>
            </a:r>
            <a:r>
              <a:rPr lang="pt-BR" dirty="0"/>
              <a:t>de Artes </a:t>
            </a:r>
          </a:p>
          <a:p>
            <a:r>
              <a:rPr lang="pt-BR" dirty="0"/>
              <a:t>Instituto de </a:t>
            </a:r>
            <a:r>
              <a:rPr lang="pt-BR" dirty="0" err="1"/>
              <a:t>Biología</a:t>
            </a:r>
            <a:endParaRPr lang="pt-BR" dirty="0"/>
          </a:p>
          <a:p>
            <a:r>
              <a:rPr lang="pt-BR" dirty="0"/>
              <a:t>Instituto de </a:t>
            </a:r>
            <a:r>
              <a:rPr lang="pt-BR" dirty="0" err="1"/>
              <a:t>Computación</a:t>
            </a:r>
            <a:r>
              <a:rPr lang="pt-BR" dirty="0"/>
              <a:t> </a:t>
            </a:r>
          </a:p>
          <a:p>
            <a:r>
              <a:rPr lang="pt-BR" dirty="0"/>
              <a:t>Instituto de </a:t>
            </a:r>
            <a:r>
              <a:rPr lang="pt-BR" dirty="0" err="1"/>
              <a:t>Economía</a:t>
            </a:r>
            <a:endParaRPr lang="pt-BR" dirty="0"/>
          </a:p>
          <a:p>
            <a:r>
              <a:rPr lang="pt-BR" dirty="0"/>
              <a:t>Instituto de </a:t>
            </a:r>
            <a:r>
              <a:rPr lang="pt-BR" dirty="0" err="1"/>
              <a:t>Estudios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Lenguaje</a:t>
            </a:r>
            <a:endParaRPr lang="pt-BR" dirty="0"/>
          </a:p>
          <a:p>
            <a:r>
              <a:rPr lang="pt-BR" dirty="0"/>
              <a:t>Instituto de </a:t>
            </a:r>
            <a:r>
              <a:rPr lang="pt-BR" dirty="0" err="1"/>
              <a:t>Filosofía</a:t>
            </a:r>
            <a:r>
              <a:rPr lang="pt-BR" dirty="0"/>
              <a:t> y </a:t>
            </a:r>
            <a:r>
              <a:rPr lang="pt-BR" dirty="0" err="1"/>
              <a:t>Ciencias</a:t>
            </a:r>
            <a:r>
              <a:rPr lang="pt-BR" dirty="0"/>
              <a:t> Humanas</a:t>
            </a:r>
          </a:p>
          <a:p>
            <a:r>
              <a:rPr lang="pt-BR" dirty="0"/>
              <a:t>Instituto de Física </a:t>
            </a:r>
            <a:r>
              <a:rPr lang="pt-BR" dirty="0" err="1"/>
              <a:t>Gleb</a:t>
            </a:r>
            <a:r>
              <a:rPr lang="pt-BR" dirty="0"/>
              <a:t> </a:t>
            </a:r>
            <a:r>
              <a:rPr lang="pt-BR" dirty="0" err="1"/>
              <a:t>Wataghin</a:t>
            </a:r>
            <a:endParaRPr lang="pt-BR" dirty="0"/>
          </a:p>
          <a:p>
            <a:r>
              <a:rPr lang="pt-BR" dirty="0"/>
              <a:t>Instituto de </a:t>
            </a:r>
            <a:r>
              <a:rPr lang="pt-BR" dirty="0" err="1"/>
              <a:t>Geociencias</a:t>
            </a:r>
            <a:endParaRPr lang="pt-BR" dirty="0"/>
          </a:p>
          <a:p>
            <a:r>
              <a:rPr lang="pt-BR" dirty="0"/>
              <a:t>Instituto de Matemática, Estatística y </a:t>
            </a:r>
            <a:r>
              <a:rPr lang="pt-BR" dirty="0" err="1"/>
              <a:t>Computación</a:t>
            </a:r>
            <a:r>
              <a:rPr lang="pt-BR" dirty="0"/>
              <a:t> Científica</a:t>
            </a:r>
          </a:p>
          <a:p>
            <a:r>
              <a:rPr lang="pt-BR" dirty="0"/>
              <a:t>Instituto de </a:t>
            </a:r>
            <a:r>
              <a:rPr lang="pt-BR" dirty="0" err="1"/>
              <a:t>Quimica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45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Colegios</a:t>
            </a:r>
            <a:r>
              <a:rPr lang="pt-BR" dirty="0" smtClean="0"/>
              <a:t> (2 unidades)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err="1"/>
              <a:t>Colegio</a:t>
            </a:r>
            <a:r>
              <a:rPr lang="pt-BR" dirty="0"/>
              <a:t> Técnico de Campinas </a:t>
            </a:r>
            <a:r>
              <a:rPr lang="pt-BR" dirty="0" smtClean="0"/>
              <a:t>- COTUCA</a:t>
            </a:r>
          </a:p>
          <a:p>
            <a:endParaRPr lang="pt-BR" dirty="0"/>
          </a:p>
          <a:p>
            <a:r>
              <a:rPr lang="pt-BR" dirty="0" err="1"/>
              <a:t>Colegio</a:t>
            </a:r>
            <a:r>
              <a:rPr lang="pt-BR" dirty="0"/>
              <a:t> Técnico de Limeira </a:t>
            </a:r>
            <a:r>
              <a:rPr lang="pt-BR" dirty="0" smtClean="0"/>
              <a:t>- COTIL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0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800" cap="all" dirty="0"/>
              <a:t>UNIDADES DE SERVICIOS DE ATENCIÓN A LA SOCIEDAD</a:t>
            </a:r>
            <a:r>
              <a:rPr lang="es-ES" cap="all" dirty="0"/>
              <a:t/>
            </a:r>
            <a:br>
              <a:rPr lang="es-ES" cap="all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>
                <a:hlinkClick r:id="rId2"/>
              </a:rPr>
              <a:t>Hospital de Clínicas</a:t>
            </a:r>
            <a:endParaRPr lang="es-ES" dirty="0"/>
          </a:p>
          <a:p>
            <a:r>
              <a:rPr lang="es-ES" b="1" dirty="0">
                <a:hlinkClick r:id="rId3"/>
              </a:rPr>
              <a:t>Centro de Atención Integral a la Salud de la Mujer</a:t>
            </a:r>
            <a:endParaRPr lang="es-ES" dirty="0"/>
          </a:p>
          <a:p>
            <a:r>
              <a:rPr lang="es-ES" b="1" dirty="0">
                <a:hlinkClick r:id="rId4"/>
              </a:rPr>
              <a:t>Hospital Estatal de Sumaré</a:t>
            </a:r>
            <a:endParaRPr lang="es-ES" dirty="0"/>
          </a:p>
          <a:p>
            <a:r>
              <a:rPr lang="es-ES" b="1" dirty="0">
                <a:hlinkClick r:id="rId5"/>
              </a:rPr>
              <a:t>Centro de Diagnóstico de Enfermedades del Aparato Digestivo</a:t>
            </a:r>
            <a:endParaRPr lang="es-ES" dirty="0"/>
          </a:p>
          <a:p>
            <a:r>
              <a:rPr lang="es-ES" b="1" dirty="0">
                <a:hlinkClick r:id="rId6"/>
              </a:rPr>
              <a:t>Centro de Hematología y Hemoterapia</a:t>
            </a:r>
            <a:endParaRPr lang="es-ES" dirty="0"/>
          </a:p>
          <a:p>
            <a:r>
              <a:rPr lang="es-ES" b="1" dirty="0">
                <a:hlinkClick r:id="rId7"/>
              </a:rPr>
              <a:t>Centro de Estudios e Investigaciones en Rehabilitación “Gabriel Porto”</a:t>
            </a:r>
            <a:endParaRPr lang="es-ES" dirty="0"/>
          </a:p>
          <a:p>
            <a:r>
              <a:rPr lang="es-ES" b="1" dirty="0">
                <a:hlinkClick r:id="rId8"/>
              </a:rPr>
              <a:t>Centro de Integración en Pediatría</a:t>
            </a:r>
            <a:endParaRPr lang="es-ES" dirty="0"/>
          </a:p>
          <a:p>
            <a:r>
              <a:rPr lang="es-ES" b="1" dirty="0">
                <a:hlinkClick r:id="rId9"/>
              </a:rPr>
              <a:t>Editorial de la UNICAMP</a:t>
            </a:r>
            <a:endParaRPr lang="es-ES" dirty="0"/>
          </a:p>
          <a:p>
            <a:r>
              <a:rPr lang="es-ES" b="1" dirty="0">
                <a:hlinkClick r:id="rId10"/>
              </a:rPr>
              <a:t>Escuela de Extensión de la UNICAMP</a:t>
            </a:r>
            <a:endParaRPr lang="es-E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71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Recursos </a:t>
            </a:r>
            <a:r>
              <a:rPr lang="pt-BR" dirty="0" smtClean="0"/>
              <a:t>Humanos (2015)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Docentes</a:t>
            </a:r>
            <a:r>
              <a:rPr lang="pt-BR" dirty="0"/>
              <a:t>: </a:t>
            </a:r>
            <a:r>
              <a:rPr lang="pt-BR" dirty="0" smtClean="0"/>
              <a:t>1.936 </a:t>
            </a:r>
            <a:endParaRPr lang="pt-BR" dirty="0"/>
          </a:p>
          <a:p>
            <a:endParaRPr lang="pt-BR" dirty="0" smtClean="0"/>
          </a:p>
          <a:p>
            <a:r>
              <a:rPr lang="pt-BR" dirty="0" err="1" smtClean="0"/>
              <a:t>Porcentaje</a:t>
            </a:r>
            <a:r>
              <a:rPr lang="pt-BR" dirty="0" smtClean="0"/>
              <a:t> </a:t>
            </a:r>
            <a:r>
              <a:rPr lang="pt-BR" dirty="0"/>
              <a:t>de MS - </a:t>
            </a:r>
            <a:r>
              <a:rPr lang="pt-BR" dirty="0" err="1"/>
              <a:t>Doctores</a:t>
            </a:r>
            <a:r>
              <a:rPr lang="pt-BR" dirty="0"/>
              <a:t> o superior: 99%</a:t>
            </a:r>
          </a:p>
          <a:p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docentes: 8.527</a:t>
            </a:r>
          </a:p>
        </p:txBody>
      </p:sp>
    </p:spTree>
    <p:extLst>
      <p:ext uri="{BB962C8B-B14F-4D97-AF65-F5344CB8AC3E}">
        <p14:creationId xmlns:p14="http://schemas.microsoft.com/office/powerpoint/2010/main" val="25647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Pregrado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Cursos/total: 66</a:t>
            </a:r>
          </a:p>
          <a:p>
            <a:endParaRPr lang="pt-BR" dirty="0"/>
          </a:p>
          <a:p>
            <a:r>
              <a:rPr lang="pt-BR" dirty="0"/>
              <a:t>Estudiantes Registrados: </a:t>
            </a:r>
            <a:r>
              <a:rPr lang="pt-BR" dirty="0" smtClean="0"/>
              <a:t>18.698</a:t>
            </a:r>
          </a:p>
          <a:p>
            <a:endParaRPr lang="pt-BR" dirty="0"/>
          </a:p>
          <a:p>
            <a:r>
              <a:rPr lang="pt-BR" dirty="0"/>
              <a:t>Titulados: 2.410</a:t>
            </a:r>
          </a:p>
        </p:txBody>
      </p:sp>
    </p:spTree>
    <p:extLst>
      <p:ext uri="{BB962C8B-B14F-4D97-AF65-F5344CB8AC3E}">
        <p14:creationId xmlns:p14="http://schemas.microsoft.com/office/powerpoint/2010/main" val="12510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rmAutofit fontScale="90000"/>
          </a:bodyPr>
          <a:lstStyle/>
          <a:p>
            <a:r>
              <a:rPr lang="es-ES" dirty="0"/>
              <a:t>Postgrado</a:t>
            </a:r>
            <a:br>
              <a:rPr lang="es-E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75764"/>
            <a:ext cx="10515600" cy="5301199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Cursos/Total: 153</a:t>
            </a:r>
          </a:p>
          <a:p>
            <a:endParaRPr lang="es-ES" dirty="0"/>
          </a:p>
          <a:p>
            <a:r>
              <a:rPr lang="es-ES" dirty="0" err="1"/>
              <a:t>Maestria</a:t>
            </a:r>
            <a:r>
              <a:rPr lang="es-ES" dirty="0"/>
              <a:t>: </a:t>
            </a:r>
            <a:r>
              <a:rPr lang="es-ES" dirty="0" smtClean="0"/>
              <a:t>75</a:t>
            </a:r>
          </a:p>
          <a:p>
            <a:endParaRPr lang="es-ES" dirty="0"/>
          </a:p>
          <a:p>
            <a:r>
              <a:rPr lang="es-ES" dirty="0"/>
              <a:t>Doctorado: </a:t>
            </a:r>
            <a:r>
              <a:rPr lang="es-ES" dirty="0" smtClean="0"/>
              <a:t>70</a:t>
            </a:r>
          </a:p>
          <a:p>
            <a:endParaRPr lang="es-ES" dirty="0"/>
          </a:p>
          <a:p>
            <a:r>
              <a:rPr lang="es-ES" dirty="0"/>
              <a:t>Especialización: </a:t>
            </a:r>
            <a:r>
              <a:rPr lang="es-ES" dirty="0" smtClean="0"/>
              <a:t>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03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 fontScale="90000"/>
          </a:bodyPr>
          <a:lstStyle/>
          <a:p>
            <a:r>
              <a:rPr lang="es-ES" dirty="0"/>
              <a:t>Estudiantes Registrados: 15.918</a:t>
            </a:r>
            <a:br>
              <a:rPr lang="es-E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33341"/>
            <a:ext cx="10515600" cy="5043622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err="1" smtClean="0"/>
              <a:t>Maestria</a:t>
            </a:r>
            <a:r>
              <a:rPr lang="es-ES" dirty="0"/>
              <a:t>: </a:t>
            </a:r>
            <a:r>
              <a:rPr lang="es-ES" dirty="0" smtClean="0"/>
              <a:t>5.175</a:t>
            </a:r>
          </a:p>
          <a:p>
            <a:endParaRPr lang="es-ES" dirty="0"/>
          </a:p>
          <a:p>
            <a:r>
              <a:rPr lang="es-ES" dirty="0"/>
              <a:t>Doctorado: </a:t>
            </a:r>
            <a:r>
              <a:rPr lang="es-ES" dirty="0" smtClean="0"/>
              <a:t>6.223</a:t>
            </a:r>
          </a:p>
          <a:p>
            <a:endParaRPr lang="es-ES" dirty="0"/>
          </a:p>
          <a:p>
            <a:r>
              <a:rPr lang="es-ES" dirty="0"/>
              <a:t>Especialización: </a:t>
            </a:r>
            <a:r>
              <a:rPr lang="es-ES" dirty="0" smtClean="0"/>
              <a:t>982</a:t>
            </a:r>
          </a:p>
          <a:p>
            <a:endParaRPr lang="es-ES" dirty="0"/>
          </a:p>
          <a:p>
            <a:r>
              <a:rPr lang="es-ES" dirty="0"/>
              <a:t>Especiales: </a:t>
            </a:r>
            <a:r>
              <a:rPr lang="es-ES" dirty="0" smtClean="0"/>
              <a:t>3.538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8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TOTAL DE ESTUDIANTES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34.616  ESTUDIANTES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37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ESQUEMA DE PRESENTACIÓN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es-ES" sz="2200" dirty="0"/>
              <a:t>1a PARTE  -   PRESENTACIÓN DE LA UNIVERSIDADE ESTADUAL DE </a:t>
            </a:r>
            <a:r>
              <a:rPr lang="es-ES" sz="2200" dirty="0" smtClean="0"/>
              <a:t>CAMPINAS - UNICAMP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2a PARTE  -   TEMA:  FINANZAS </a:t>
            </a:r>
            <a:r>
              <a:rPr lang="es-ES" sz="2400" dirty="0" smtClean="0"/>
              <a:t>ESTRATÉGICAS.</a:t>
            </a:r>
            <a:endParaRPr lang="es-ES" sz="24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89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Investigación y </a:t>
            </a:r>
            <a:r>
              <a:rPr lang="es-ES" dirty="0" smtClean="0"/>
              <a:t>Innovación (2015)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Publicaciones indexadas : 4.409</a:t>
            </a:r>
          </a:p>
          <a:p>
            <a:endParaRPr lang="es-ES" dirty="0"/>
          </a:p>
          <a:p>
            <a:r>
              <a:rPr lang="es-ES" dirty="0" smtClean="0"/>
              <a:t>Libros : 526</a:t>
            </a:r>
          </a:p>
          <a:p>
            <a:endParaRPr lang="es-ES" dirty="0"/>
          </a:p>
          <a:p>
            <a:r>
              <a:rPr lang="es-ES" dirty="0" smtClean="0"/>
              <a:t>Trabajos en congresos : </a:t>
            </a:r>
            <a:r>
              <a:rPr lang="es-ES" dirty="0"/>
              <a:t>3.448 (Se incluyen también los </a:t>
            </a:r>
            <a:r>
              <a:rPr lang="es-ES" dirty="0" smtClean="0"/>
              <a:t>resúmenes)</a:t>
            </a:r>
          </a:p>
          <a:p>
            <a:endParaRPr lang="es-ES" dirty="0"/>
          </a:p>
          <a:p>
            <a:r>
              <a:rPr lang="es-ES" dirty="0" smtClean="0"/>
              <a:t>Patentes: 125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8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 de </a:t>
            </a:r>
            <a:r>
              <a:rPr lang="pt-BR" dirty="0" err="1" smtClean="0"/>
              <a:t>Salud</a:t>
            </a:r>
            <a:r>
              <a:rPr lang="pt-BR" dirty="0" smtClean="0"/>
              <a:t> (2015)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Número </a:t>
            </a:r>
            <a:r>
              <a:rPr lang="pt-BR" dirty="0"/>
              <a:t>de Camas: </a:t>
            </a:r>
            <a:r>
              <a:rPr lang="pt-BR" dirty="0" smtClean="0"/>
              <a:t>857</a:t>
            </a:r>
          </a:p>
          <a:p>
            <a:endParaRPr lang="pt-BR" dirty="0"/>
          </a:p>
          <a:p>
            <a:r>
              <a:rPr lang="pt-BR" dirty="0" err="1"/>
              <a:t>Internaciones</a:t>
            </a:r>
            <a:r>
              <a:rPr lang="pt-BR" dirty="0"/>
              <a:t>: </a:t>
            </a:r>
            <a:r>
              <a:rPr lang="pt-BR" dirty="0" smtClean="0"/>
              <a:t>36.760</a:t>
            </a:r>
          </a:p>
          <a:p>
            <a:endParaRPr lang="pt-BR" dirty="0"/>
          </a:p>
          <a:p>
            <a:r>
              <a:rPr lang="pt-BR" dirty="0"/>
              <a:t>Intervenciones </a:t>
            </a:r>
            <a:r>
              <a:rPr lang="pt-BR" dirty="0" err="1" smtClean="0"/>
              <a:t>quirurgicas</a:t>
            </a:r>
            <a:r>
              <a:rPr lang="pt-BR" dirty="0"/>
              <a:t>: </a:t>
            </a:r>
            <a:r>
              <a:rPr lang="pt-BR" dirty="0" smtClean="0"/>
              <a:t>61.258</a:t>
            </a:r>
          </a:p>
          <a:p>
            <a:endParaRPr lang="pt-BR" dirty="0"/>
          </a:p>
          <a:p>
            <a:r>
              <a:rPr lang="pt-BR" dirty="0"/>
              <a:t>Partos 4.807</a:t>
            </a:r>
          </a:p>
        </p:txBody>
      </p:sp>
    </p:spTree>
    <p:extLst>
      <p:ext uri="{BB962C8B-B14F-4D97-AF65-F5344CB8AC3E}">
        <p14:creationId xmlns:p14="http://schemas.microsoft.com/office/powerpoint/2010/main" val="19281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LIMEIRA  -  </a:t>
            </a:r>
            <a:r>
              <a:rPr lang="pt-BR" dirty="0" err="1" smtClean="0"/>
              <a:t>Populación</a:t>
            </a:r>
            <a:r>
              <a:rPr lang="pt-BR" dirty="0" smtClean="0"/>
              <a:t> : 276.022 personas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1814747"/>
            <a:ext cx="7340958" cy="48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Limeira</a:t>
            </a:r>
            <a:r>
              <a:rPr lang="es-ES" dirty="0" smtClean="0"/>
              <a:t> se encuentra sesenta kilómetros de la ciudad de </a:t>
            </a:r>
            <a:r>
              <a:rPr lang="es-ES" dirty="0" err="1" smtClean="0"/>
              <a:t>Campinas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57" y="1690688"/>
            <a:ext cx="5919184" cy="43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14425"/>
            <a:ext cx="10515600" cy="1325563"/>
          </a:xfrm>
        </p:spPr>
        <p:txBody>
          <a:bodyPr/>
          <a:lstStyle/>
          <a:p>
            <a:r>
              <a:rPr lang="pt-BR" dirty="0" smtClean="0"/>
              <a:t>FACULDADE DE CIÊNCIAS APLICADAS -FCA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55958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3900" b="1" dirty="0" smtClean="0"/>
          </a:p>
          <a:p>
            <a:pPr marL="0" indent="0">
              <a:buNone/>
            </a:pPr>
            <a:r>
              <a:rPr lang="pt-BR" sz="9600" b="1" dirty="0" smtClean="0"/>
              <a:t>PREGRADOS  DE LA FACULDAD DE CIENCIAS APLICADAS – FCA </a:t>
            </a:r>
          </a:p>
          <a:p>
            <a:pPr marL="0" indent="0">
              <a:buNone/>
            </a:pPr>
            <a:endParaRPr lang="pt-BR" sz="9600" b="1" dirty="0"/>
          </a:p>
          <a:p>
            <a:pPr marL="0" indent="0">
              <a:buNone/>
            </a:pPr>
            <a:r>
              <a:rPr lang="pt-BR" sz="9600" b="1" dirty="0" smtClean="0"/>
              <a:t>( CAMPUS –LIMEIRA)</a:t>
            </a:r>
          </a:p>
          <a:p>
            <a:pPr marL="0" indent="0">
              <a:buNone/>
            </a:pPr>
            <a:endParaRPr lang="pt-BR" sz="5100" b="1" dirty="0" smtClean="0"/>
          </a:p>
          <a:p>
            <a:endParaRPr lang="pt-BR" sz="5100" dirty="0" smtClean="0"/>
          </a:p>
          <a:p>
            <a:r>
              <a:rPr lang="es-ES" sz="8000" dirty="0" smtClean="0"/>
              <a:t>Grado en Administración</a:t>
            </a:r>
          </a:p>
          <a:p>
            <a:endParaRPr lang="es-ES" sz="8000" dirty="0" smtClean="0"/>
          </a:p>
          <a:p>
            <a:r>
              <a:rPr lang="es-ES" sz="8000" dirty="0" smtClean="0"/>
              <a:t>Grado en Administración pública</a:t>
            </a:r>
          </a:p>
          <a:p>
            <a:endParaRPr lang="es-ES" sz="8000" dirty="0" smtClean="0"/>
          </a:p>
          <a:p>
            <a:r>
              <a:rPr lang="es-ES" sz="8000" dirty="0" smtClean="0"/>
              <a:t>Grado en Ingeniería de Producción</a:t>
            </a:r>
          </a:p>
          <a:p>
            <a:endParaRPr lang="es-ES" sz="8000" dirty="0" smtClean="0"/>
          </a:p>
          <a:p>
            <a:r>
              <a:rPr lang="es-ES" sz="8000" dirty="0" smtClean="0"/>
              <a:t>Grado en Ingeniería de Fabricación</a:t>
            </a:r>
          </a:p>
          <a:p>
            <a:endParaRPr lang="es-ES" sz="8000" dirty="0" smtClean="0"/>
          </a:p>
          <a:p>
            <a:r>
              <a:rPr lang="es-ES" sz="8000" dirty="0" smtClean="0"/>
              <a:t>Grado en Ciencias del Deporte</a:t>
            </a:r>
          </a:p>
          <a:p>
            <a:pPr marL="0" indent="0">
              <a:buNone/>
            </a:pPr>
            <a:endParaRPr lang="es-ES" sz="8000" dirty="0" smtClean="0"/>
          </a:p>
          <a:p>
            <a:r>
              <a:rPr lang="es-ES" sz="8000" dirty="0" smtClean="0"/>
              <a:t> Grado en Nutrición</a:t>
            </a:r>
            <a:endParaRPr lang="pt-BR" sz="8000" dirty="0" smtClean="0"/>
          </a:p>
          <a:p>
            <a:pPr marL="0" indent="0">
              <a:buNone/>
            </a:pPr>
            <a:r>
              <a:rPr lang="pt-BR" sz="5100" dirty="0" smtClean="0"/>
              <a:t> </a:t>
            </a:r>
            <a:endParaRPr lang="pt-BR" sz="5100" dirty="0"/>
          </a:p>
        </p:txBody>
      </p:sp>
    </p:spTree>
    <p:extLst>
      <p:ext uri="{BB962C8B-B14F-4D97-AF65-F5344CB8AC3E}">
        <p14:creationId xmlns:p14="http://schemas.microsoft.com/office/powerpoint/2010/main" val="4777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FINANZAS ESTRATÉGICAS - DEFINICIÓN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Finanzas estratégicas pueden ser definidas como las acciones de  </a:t>
            </a:r>
            <a:r>
              <a:rPr lang="es-ES" dirty="0"/>
              <a:t>la gestión de los recursos financieros de una organización con el fin de lograr sus </a:t>
            </a:r>
            <a:r>
              <a:rPr lang="es-ES" dirty="0" smtClean="0"/>
              <a:t>objetivos </a:t>
            </a:r>
            <a:r>
              <a:rPr lang="es-ES" dirty="0"/>
              <a:t>y maximizar su valor. </a:t>
            </a:r>
            <a:endParaRPr lang="es-ES" dirty="0" smtClean="0"/>
          </a:p>
          <a:p>
            <a:r>
              <a:rPr lang="es-ES" dirty="0" smtClean="0"/>
              <a:t>Implica </a:t>
            </a:r>
            <a:r>
              <a:rPr lang="es-ES" dirty="0"/>
              <a:t>una secuencia definida de pasos que abarca toda la gama de las finanzas de una empresa, desde el establecimiento de objetivos y la identificación de recursos, análisis de datos y toma de decisiones financieras, para el seguimiento de la variación entre los resultados reales y los presupuestados y la identificación de las razones para esta variación 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término "estratégico" significa que este enfoque de la gestión financiera tiene un horizonte de largo plazo.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0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Finanças Estratégicas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finanzas</a:t>
            </a:r>
            <a:r>
              <a:rPr lang="pt-BR" dirty="0"/>
              <a:t> </a:t>
            </a:r>
            <a:r>
              <a:rPr lang="pt-BR" dirty="0" err="1"/>
              <a:t>deben</a:t>
            </a:r>
            <a:r>
              <a:rPr lang="pt-BR" dirty="0"/>
              <a:t> ser consideradas estratégicas por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 smtClean="0"/>
              <a:t>naturaleza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Las </a:t>
            </a:r>
            <a:r>
              <a:rPr lang="es-ES" dirty="0"/>
              <a:t>finanzas son una parte importante de los proyectos y de las empresas </a:t>
            </a:r>
            <a:r>
              <a:rPr lang="es-ES" dirty="0" smtClean="0"/>
              <a:t>;</a:t>
            </a:r>
          </a:p>
          <a:p>
            <a:endParaRPr lang="es-ES" dirty="0" smtClean="0"/>
          </a:p>
          <a:p>
            <a:r>
              <a:rPr lang="es-ES" dirty="0"/>
              <a:t>R</a:t>
            </a:r>
            <a:r>
              <a:rPr lang="es-ES" dirty="0" smtClean="0"/>
              <a:t>epresentan </a:t>
            </a:r>
            <a:r>
              <a:rPr lang="es-ES" dirty="0"/>
              <a:t>el medio por el cual se puede </a:t>
            </a:r>
            <a:r>
              <a:rPr lang="es-ES" dirty="0" smtClean="0"/>
              <a:t>desarrollar los proyectos;</a:t>
            </a: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/>
              <a:t>Los elementos de </a:t>
            </a:r>
            <a:r>
              <a:rPr lang="pt-BR" sz="3000" b="1" dirty="0" err="1" smtClean="0"/>
              <a:t>la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gestión</a:t>
            </a:r>
            <a:r>
              <a:rPr lang="pt-BR" sz="3000" b="1" dirty="0" smtClean="0"/>
              <a:t> de </a:t>
            </a:r>
            <a:r>
              <a:rPr lang="pt-BR" sz="3000" b="1" dirty="0" err="1" smtClean="0"/>
              <a:t>Finanzas</a:t>
            </a:r>
            <a:r>
              <a:rPr lang="pt-BR" sz="3000" b="1" dirty="0" smtClean="0"/>
              <a:t> que </a:t>
            </a:r>
            <a:r>
              <a:rPr lang="pt-BR" sz="3000" b="1" dirty="0" err="1" smtClean="0"/>
              <a:t>son</a:t>
            </a:r>
            <a:r>
              <a:rPr lang="pt-BR" sz="3000" b="1" dirty="0" smtClean="0"/>
              <a:t> Estratégicos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- </a:t>
            </a:r>
            <a:r>
              <a:rPr lang="es-ES" dirty="0" smtClean="0"/>
              <a:t>Fuentes </a:t>
            </a:r>
            <a:r>
              <a:rPr lang="es-ES" dirty="0"/>
              <a:t>de </a:t>
            </a:r>
            <a:r>
              <a:rPr lang="es-ES" dirty="0" smtClean="0"/>
              <a:t>financiación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- Plazo de </a:t>
            </a:r>
            <a:r>
              <a:rPr lang="es-ES" dirty="0" smtClean="0"/>
              <a:t>recursos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- Uso de los </a:t>
            </a:r>
            <a:r>
              <a:rPr lang="es-ES" dirty="0" smtClean="0"/>
              <a:t>recursos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1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Fuentes de </a:t>
            </a:r>
            <a:r>
              <a:rPr lang="pt-BR" dirty="0" err="1" smtClean="0"/>
              <a:t>financiación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Capital de </a:t>
            </a:r>
            <a:r>
              <a:rPr lang="pt-BR" dirty="0" err="1" smtClean="0"/>
              <a:t>accionistas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Financiación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deudas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38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sz="3500" dirty="0" smtClean="0"/>
              <a:t>Prof. Dr. Márcio Marcelo Belli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Coordinador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curso de </a:t>
            </a:r>
            <a:r>
              <a:rPr lang="pt-BR" dirty="0" err="1" smtClean="0"/>
              <a:t>Administración</a:t>
            </a: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Faculdad</a:t>
            </a:r>
            <a:r>
              <a:rPr lang="pt-BR" dirty="0" smtClean="0"/>
              <a:t> de </a:t>
            </a:r>
            <a:r>
              <a:rPr lang="pt-BR" dirty="0" err="1" smtClean="0"/>
              <a:t>Ciencias</a:t>
            </a:r>
            <a:r>
              <a:rPr lang="pt-BR" dirty="0" smtClean="0"/>
              <a:t> Aplicadas – FCA</a:t>
            </a:r>
          </a:p>
          <a:p>
            <a:pPr marL="0" indent="0">
              <a:buNone/>
            </a:pPr>
            <a:r>
              <a:rPr lang="pt-BR" dirty="0" err="1" smtClean="0"/>
              <a:t>Universidad</a:t>
            </a:r>
            <a:r>
              <a:rPr lang="pt-BR" dirty="0" smtClean="0"/>
              <a:t> Estatal de Campinas -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Capital de </a:t>
            </a:r>
            <a:r>
              <a:rPr lang="pt-BR" dirty="0" err="1"/>
              <a:t>accionistas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Mediante </a:t>
            </a:r>
            <a:r>
              <a:rPr lang="es-ES" dirty="0"/>
              <a:t>la emisión de acciones </a:t>
            </a:r>
            <a:r>
              <a:rPr lang="es-ES" dirty="0" smtClean="0"/>
              <a:t>nuevas para </a:t>
            </a:r>
            <a:r>
              <a:rPr lang="es-ES" dirty="0"/>
              <a:t>los antiguos accionistas y el público en general </a:t>
            </a:r>
            <a:r>
              <a:rPr lang="es-ES" dirty="0" smtClean="0"/>
              <a:t>(ampliación). </a:t>
            </a:r>
          </a:p>
          <a:p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accionistas antiguos tienen un derecho preferente de suscripción para la adquisición de acciones nuevas, con el fin de mantener su porcentaje en el capital social de la empresa, o bien, pueden vender sus derechos; mientras que los terceros interesados en la ampliación de capital deberán adquirir previamente los derechos de suscripción que le permitan suscribir las nuevas acciones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4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Financiación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Deudas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Deudas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Bancos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es-ES" dirty="0" smtClean="0"/>
              <a:t>Emisión </a:t>
            </a:r>
            <a:r>
              <a:rPr lang="es-ES" dirty="0"/>
              <a:t>de títulos de </a:t>
            </a:r>
            <a:r>
              <a:rPr lang="es-ES" dirty="0" smtClean="0"/>
              <a:t>deuda ( en portugués : </a:t>
            </a:r>
            <a:r>
              <a:rPr lang="es-ES" dirty="0" err="1" smtClean="0"/>
              <a:t>Debêntures</a:t>
            </a:r>
            <a:r>
              <a:rPr lang="es-ES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COSTO DE CAPITAL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COSTO DE LAS DEUDAS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COSTO DE CAPITAL DE ACCIONISTAS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COSTO DE CAPITAL DE LAS DEUDAS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es-ES" dirty="0"/>
              <a:t>Para </a:t>
            </a:r>
            <a:r>
              <a:rPr lang="es-ES" dirty="0" smtClean="0"/>
              <a:t>que las </a:t>
            </a:r>
            <a:r>
              <a:rPr lang="es-ES" dirty="0"/>
              <a:t>deudas realizadas por la empresa </a:t>
            </a:r>
            <a:r>
              <a:rPr lang="es-ES" dirty="0" smtClean="0"/>
              <a:t>sean beneficiosas </a:t>
            </a:r>
            <a:r>
              <a:rPr lang="es-ES" dirty="0"/>
              <a:t>para la empresa, es necesario que el costo de la deuda (costo de capital) no sea superior a la rentabilidad de la </a:t>
            </a:r>
            <a:r>
              <a:rPr lang="es-ES" dirty="0" smtClean="0"/>
              <a:t>empresa.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LEVERAGE LEVEL (INGLÉS)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396" y="2794715"/>
            <a:ext cx="7539338" cy="19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 EJEMPLO SIMPLIFICADO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UTILIDAD LÍQUIDA   =   $   4.500</a:t>
            </a:r>
          </a:p>
          <a:p>
            <a:r>
              <a:rPr lang="pt-BR" dirty="0" smtClean="0"/>
              <a:t>CAPITAL                      =   $ 20.000</a:t>
            </a:r>
          </a:p>
          <a:p>
            <a:r>
              <a:rPr lang="pt-BR" dirty="0" smtClean="0"/>
              <a:t>INTERÉS PAGADOS   =   $   3.000</a:t>
            </a:r>
          </a:p>
          <a:p>
            <a:r>
              <a:rPr lang="pt-BR" dirty="0" smtClean="0"/>
              <a:t>ACTIVO TOTAL           =   $ 50.000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6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17" y="2743200"/>
            <a:ext cx="9700100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INTERPRETACIÓN DEL 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ÉS MENOR QUE UNO,  LA TASA DE RENTABILIDAD DE LA EMPLESA ÉS MAS PEQUEÑA QUE EL COSTO DE LA DEUDA.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( LA DEUDA NO ES ADEQUADA)</a:t>
            </a:r>
          </a:p>
          <a:p>
            <a:endParaRPr lang="pt-BR" dirty="0" smtClean="0"/>
          </a:p>
          <a:p>
            <a:r>
              <a:rPr lang="pt-BR" dirty="0"/>
              <a:t>SE ÉS </a:t>
            </a:r>
            <a:r>
              <a:rPr lang="pt-BR" dirty="0" smtClean="0"/>
              <a:t>MAJOR </a:t>
            </a:r>
            <a:r>
              <a:rPr lang="pt-BR" dirty="0"/>
              <a:t>QUE </a:t>
            </a:r>
            <a:r>
              <a:rPr lang="pt-BR" dirty="0" smtClean="0"/>
              <a:t>UNO, </a:t>
            </a:r>
            <a:r>
              <a:rPr lang="pt-BR" dirty="0"/>
              <a:t>LA TASA DE RENTABILIDAD DE LA EMPLESA ÉS MAS </a:t>
            </a:r>
            <a:r>
              <a:rPr lang="pt-BR" dirty="0" smtClean="0"/>
              <a:t>GRANDE </a:t>
            </a:r>
            <a:r>
              <a:rPr lang="pt-BR" dirty="0"/>
              <a:t>QUE EL COSTO DE LA </a:t>
            </a:r>
            <a:r>
              <a:rPr lang="pt-BR" dirty="0" smtClean="0"/>
              <a:t>DEUDA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(LA DEUDA ES ADEQUADA)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75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 smtClean="0"/>
              <a:t>COSTO DEL CAPITAL DE ACCIONISTAS (INVERSIONISTAS)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</a:t>
            </a:r>
            <a:r>
              <a:rPr lang="es-ES" dirty="0" smtClean="0"/>
              <a:t>ACCIONISTAS </a:t>
            </a:r>
            <a:r>
              <a:rPr lang="es-ES" dirty="0"/>
              <a:t>deben </a:t>
            </a:r>
            <a:r>
              <a:rPr lang="es-ES" dirty="0" smtClean="0"/>
              <a:t>recibir sus rendimientos de acuerdo </a:t>
            </a:r>
            <a:r>
              <a:rPr lang="es-ES" dirty="0"/>
              <a:t>con el </a:t>
            </a:r>
            <a:r>
              <a:rPr lang="es-ES" dirty="0" smtClean="0"/>
              <a:t>riesgo de la inversión;</a:t>
            </a:r>
          </a:p>
          <a:p>
            <a:endParaRPr lang="es-ES" dirty="0"/>
          </a:p>
          <a:p>
            <a:r>
              <a:rPr lang="es-ES" dirty="0" smtClean="0"/>
              <a:t>Los rendimientos deben ser más elevados que el costo de oportunidad;</a:t>
            </a:r>
          </a:p>
          <a:p>
            <a:endParaRPr lang="es-ES" dirty="0"/>
          </a:p>
          <a:p>
            <a:r>
              <a:rPr lang="es-ES" dirty="0" smtClean="0"/>
              <a:t>El </a:t>
            </a:r>
            <a:r>
              <a:rPr lang="es-ES" dirty="0"/>
              <a:t>costo de oportunidad es una tasa de rendimiento que el </a:t>
            </a:r>
            <a:r>
              <a:rPr lang="es-ES" dirty="0" smtClean="0"/>
              <a:t>inversionista </a:t>
            </a:r>
            <a:r>
              <a:rPr lang="es-ES" dirty="0"/>
              <a:t>tendría en una inversión sin el riesgo de la </a:t>
            </a:r>
            <a:r>
              <a:rPr lang="es-ES" dirty="0" smtClean="0"/>
              <a:t>empresa</a:t>
            </a:r>
          </a:p>
          <a:p>
            <a:pPr marL="0" indent="0">
              <a:buNone/>
            </a:pPr>
            <a:r>
              <a:rPr lang="es-ES" dirty="0" smtClean="0"/>
              <a:t>   ( Títulos de Deuda del Gobierno, por ejemplo).</a:t>
            </a:r>
          </a:p>
          <a:p>
            <a:endParaRPr lang="es-E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2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/>
              <a:t>COSTO DEL CAPITAL DE ACCIONISTAS (INVERSIONISTAS)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Por </a:t>
            </a:r>
            <a:r>
              <a:rPr lang="es-ES" dirty="0"/>
              <a:t>lo tanto</a:t>
            </a:r>
            <a:r>
              <a:rPr lang="es-ES" dirty="0" smtClean="0"/>
              <a:t>, los inversionistas </a:t>
            </a:r>
            <a:r>
              <a:rPr lang="es-ES" dirty="0"/>
              <a:t>demandan un rendimiento esperado más alto por las </a:t>
            </a:r>
            <a:r>
              <a:rPr lang="es-ES" dirty="0" smtClean="0"/>
              <a:t>inversiones </a:t>
            </a:r>
            <a:r>
              <a:rPr lang="es-ES" dirty="0"/>
              <a:t>riesgosas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r>
              <a:rPr lang="es-ES" dirty="0"/>
              <a:t>Las empresas lo reconocen en sus decisiones de presupuesto de capital.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90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CAMPINAS – ESTADO DE SÃO PAULO - BRASIL</a:t>
            </a:r>
            <a:endParaRPr lang="pt-BR" sz="4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468968" cy="47949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984" y="1690688"/>
            <a:ext cx="4791478" cy="47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/>
              <a:t>COSTO DEL CAPITAL DE ACCIONISTAS (INVERSIONISTAS)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Una </a:t>
            </a:r>
            <a:r>
              <a:rPr lang="es-ES" dirty="0"/>
              <a:t>inversión en un proyecto nuevo y riesgoso agrega valor solamente si el rendimiento esperado es más elevado que el que los inversionistas esperarían de una inversión igualmente riesgosa en el mercado de capitales.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85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Expresión</a:t>
            </a:r>
            <a:r>
              <a:rPr lang="pt-BR" dirty="0" smtClean="0"/>
              <a:t> </a:t>
            </a:r>
            <a:r>
              <a:rPr lang="pt-BR" dirty="0"/>
              <a:t>matemática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059" y="2859111"/>
            <a:ext cx="9789862" cy="16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Plazo</a:t>
            </a:r>
            <a:r>
              <a:rPr lang="pt-BR" dirty="0" smtClean="0"/>
              <a:t> de Los Recursos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es-ES" dirty="0"/>
              <a:t>El plazo de los recursos debe ser coherente con los proyectos que se </a:t>
            </a:r>
            <a:r>
              <a:rPr lang="es-ES" dirty="0" smtClean="0"/>
              <a:t>financiarán con </a:t>
            </a:r>
            <a:r>
              <a:rPr lang="es-ES" dirty="0"/>
              <a:t>estos </a:t>
            </a:r>
            <a:r>
              <a:rPr lang="es-ES" dirty="0" smtClean="0"/>
              <a:t>recursos.</a:t>
            </a:r>
          </a:p>
          <a:p>
            <a:endParaRPr lang="es-ES" dirty="0"/>
          </a:p>
          <a:p>
            <a:r>
              <a:rPr lang="es-ES" dirty="0" smtClean="0"/>
              <a:t>Si </a:t>
            </a:r>
            <a:r>
              <a:rPr lang="es-ES" dirty="0"/>
              <a:t>el proyecto va a generar </a:t>
            </a:r>
            <a:r>
              <a:rPr lang="es-ES" dirty="0" smtClean="0"/>
              <a:t>efectivo </a:t>
            </a:r>
            <a:r>
              <a:rPr lang="es-ES" dirty="0"/>
              <a:t>a largo plazo se debe obtener de </a:t>
            </a:r>
            <a:r>
              <a:rPr lang="es-ES" dirty="0" smtClean="0"/>
              <a:t>fuentes de financiación </a:t>
            </a:r>
            <a:r>
              <a:rPr lang="es-ES" dirty="0"/>
              <a:t>a largo </a:t>
            </a:r>
            <a:r>
              <a:rPr lang="es-ES" dirty="0" smtClean="0"/>
              <a:t>plazo.</a:t>
            </a:r>
          </a:p>
          <a:p>
            <a:endParaRPr lang="es-ES" dirty="0"/>
          </a:p>
          <a:p>
            <a:r>
              <a:rPr lang="es-ES" dirty="0" smtClean="0"/>
              <a:t>Fuentes </a:t>
            </a:r>
            <a:r>
              <a:rPr lang="es-ES" dirty="0"/>
              <a:t>a corto plazo deben ser para financiar las operaciones y no </a:t>
            </a:r>
            <a:r>
              <a:rPr lang="es-ES" dirty="0" smtClean="0"/>
              <a:t>para financiar </a:t>
            </a:r>
            <a:r>
              <a:rPr lang="es-ES" dirty="0"/>
              <a:t>proyectos a largo plazo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9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de </a:t>
            </a:r>
            <a:r>
              <a:rPr lang="pt-BR" dirty="0" err="1" smtClean="0"/>
              <a:t>los</a:t>
            </a:r>
            <a:r>
              <a:rPr lang="pt-BR" dirty="0" smtClean="0"/>
              <a:t> Recursos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es-ES" dirty="0"/>
              <a:t>El uso de los recursos debe seguir estrictamente el cronograma del </a:t>
            </a:r>
            <a:r>
              <a:rPr lang="es-ES" dirty="0" smtClean="0"/>
              <a:t>proyecto;</a:t>
            </a:r>
          </a:p>
          <a:p>
            <a:endParaRPr lang="es-ES" dirty="0"/>
          </a:p>
          <a:p>
            <a:r>
              <a:rPr lang="es-ES" dirty="0"/>
              <a:t>Los flujos de efectivo generados por las operaciones deben financiar las operaciones que </a:t>
            </a:r>
            <a:r>
              <a:rPr lang="es-ES" dirty="0" smtClean="0"/>
              <a:t>deben </a:t>
            </a:r>
            <a:r>
              <a:rPr lang="es-ES" dirty="0"/>
              <a:t>ser suficientes para mantener los flujos </a:t>
            </a:r>
            <a:r>
              <a:rPr lang="es-ES" dirty="0" smtClean="0"/>
              <a:t>equilibrados.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8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Equilibrar los flujos de efectivo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Cobro </a:t>
            </a:r>
            <a:r>
              <a:rPr lang="es-ES" dirty="0"/>
              <a:t>de las ventas por bienes o prestación de </a:t>
            </a:r>
            <a:r>
              <a:rPr lang="es-ES" dirty="0" smtClean="0"/>
              <a:t>servicios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</a:t>
            </a:r>
            <a:r>
              <a:rPr lang="es-ES" sz="5000" dirty="0" smtClean="0"/>
              <a:t>x</a:t>
            </a:r>
          </a:p>
          <a:p>
            <a:pPr marL="0" indent="0">
              <a:buNone/>
            </a:pPr>
            <a:r>
              <a:rPr lang="es-ES" dirty="0" smtClean="0"/>
              <a:t>Desembolso </a:t>
            </a:r>
            <a:r>
              <a:rPr lang="es-ES" dirty="0"/>
              <a:t>de efectivo para adquisición de materias primas, insumos y bienes para la producción</a:t>
            </a:r>
            <a:endParaRPr lang="es-ES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 err="1"/>
              <a:t>Plazo</a:t>
            </a:r>
            <a:r>
              <a:rPr lang="pt-BR" dirty="0"/>
              <a:t> de </a:t>
            </a:r>
            <a:r>
              <a:rPr lang="pt-BR" dirty="0" err="1"/>
              <a:t>recibimiento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smtClean="0"/>
              <a:t>ventas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91" y="2833352"/>
            <a:ext cx="8525836" cy="11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Plazo</a:t>
            </a:r>
            <a:r>
              <a:rPr lang="pt-BR" dirty="0" smtClean="0"/>
              <a:t> de Pago de </a:t>
            </a:r>
            <a:r>
              <a:rPr lang="pt-BR" dirty="0" err="1" smtClean="0"/>
              <a:t>las</a:t>
            </a:r>
            <a:r>
              <a:rPr lang="pt-BR" dirty="0" smtClean="0"/>
              <a:t> compras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977" y="2807594"/>
            <a:ext cx="7742134" cy="12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Ejemplo</a:t>
            </a:r>
            <a:r>
              <a:rPr lang="pt-BR" dirty="0" smtClean="0"/>
              <a:t> simplificado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Deudores</a:t>
            </a:r>
            <a:r>
              <a:rPr lang="pt-BR" dirty="0" smtClean="0"/>
              <a:t>   =   $  75.000</a:t>
            </a:r>
          </a:p>
          <a:p>
            <a:r>
              <a:rPr lang="pt-BR" dirty="0" err="1" smtClean="0"/>
              <a:t>Ingresos</a:t>
            </a:r>
            <a:r>
              <a:rPr lang="pt-BR" dirty="0" smtClean="0"/>
              <a:t> </a:t>
            </a:r>
            <a:r>
              <a:rPr lang="pt-BR" dirty="0" err="1" smtClean="0"/>
              <a:t>operacionales</a:t>
            </a:r>
            <a:r>
              <a:rPr lang="pt-BR" dirty="0" smtClean="0"/>
              <a:t> =  $ 800.000</a:t>
            </a:r>
          </a:p>
          <a:p>
            <a:r>
              <a:rPr lang="pt-BR" dirty="0" err="1" smtClean="0"/>
              <a:t>Proveedores</a:t>
            </a:r>
            <a:r>
              <a:rPr lang="pt-BR" dirty="0" smtClean="0"/>
              <a:t>  =  $ 80.000</a:t>
            </a:r>
          </a:p>
          <a:p>
            <a:r>
              <a:rPr lang="pt-BR" dirty="0" smtClean="0"/>
              <a:t>Valor de </a:t>
            </a:r>
            <a:r>
              <a:rPr lang="pt-BR" dirty="0" err="1" smtClean="0"/>
              <a:t>las</a:t>
            </a:r>
            <a:r>
              <a:rPr lang="pt-BR" dirty="0" smtClean="0"/>
              <a:t> compras </a:t>
            </a:r>
            <a:r>
              <a:rPr lang="pt-BR" dirty="0" err="1" smtClean="0"/>
              <a:t>del</a:t>
            </a:r>
            <a:r>
              <a:rPr lang="pt-BR" dirty="0" smtClean="0"/>
              <a:t> período = $ 450.000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8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Ejemplo</a:t>
            </a:r>
            <a:r>
              <a:rPr lang="pt-BR" dirty="0" smtClean="0"/>
              <a:t> Simplificado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44" y="2833352"/>
            <a:ext cx="9353776" cy="10947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92" y="4468971"/>
            <a:ext cx="9023647" cy="10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plazo</a:t>
            </a:r>
            <a:r>
              <a:rPr lang="pt-BR" dirty="0" smtClean="0"/>
              <a:t> de </a:t>
            </a:r>
            <a:r>
              <a:rPr lang="pt-BR" dirty="0" err="1" smtClean="0"/>
              <a:t>Recebimiento</a:t>
            </a:r>
            <a:r>
              <a:rPr lang="pt-BR" dirty="0" smtClean="0"/>
              <a:t>  de </a:t>
            </a:r>
            <a:r>
              <a:rPr lang="pt-BR" dirty="0" err="1" smtClean="0"/>
              <a:t>las</a:t>
            </a:r>
            <a:r>
              <a:rPr lang="pt-BR" dirty="0" smtClean="0"/>
              <a:t> ventas és </a:t>
            </a:r>
            <a:r>
              <a:rPr lang="pt-BR" dirty="0" err="1" smtClean="0"/>
              <a:t>mayor</a:t>
            </a:r>
            <a:r>
              <a:rPr lang="pt-BR" dirty="0" smtClean="0"/>
              <a:t> que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plazo</a:t>
            </a:r>
            <a:r>
              <a:rPr lang="pt-BR" dirty="0" smtClean="0"/>
              <a:t> de pago de </a:t>
            </a:r>
            <a:r>
              <a:rPr lang="pt-BR" dirty="0" err="1" smtClean="0"/>
              <a:t>las</a:t>
            </a:r>
            <a:r>
              <a:rPr lang="pt-BR" dirty="0" smtClean="0"/>
              <a:t> compras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situación</a:t>
            </a:r>
            <a:r>
              <a:rPr lang="pt-BR" dirty="0" smtClean="0"/>
              <a:t> és </a:t>
            </a:r>
            <a:r>
              <a:rPr lang="pt-BR" dirty="0" err="1" smtClean="0"/>
              <a:t>favorable</a:t>
            </a:r>
            <a:r>
              <a:rPr lang="pt-BR" dirty="0"/>
              <a:t>;</a:t>
            </a:r>
            <a:endParaRPr lang="pt-BR" dirty="0" smtClean="0"/>
          </a:p>
          <a:p>
            <a:endParaRPr lang="pt-BR" dirty="0"/>
          </a:p>
          <a:p>
            <a:r>
              <a:rPr lang="es-ES" dirty="0" smtClean="0"/>
              <a:t>Para </a:t>
            </a:r>
            <a:r>
              <a:rPr lang="es-ES" dirty="0"/>
              <a:t>que la empresa tenga una situación favorable debe tener en cuenta la generación y el consumo de efectivo por </a:t>
            </a:r>
            <a:r>
              <a:rPr lang="es-ES" dirty="0" smtClean="0"/>
              <a:t>actividades.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CAMPINAS     </a:t>
            </a:r>
            <a:r>
              <a:rPr lang="pt-BR" sz="4000" dirty="0" err="1" smtClean="0"/>
              <a:t>Populación</a:t>
            </a:r>
            <a:r>
              <a:rPr lang="pt-BR" sz="4000" dirty="0" smtClean="0"/>
              <a:t> = 1.080.113</a:t>
            </a:r>
            <a:endParaRPr lang="pt-BR" sz="4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1" y="1313645"/>
            <a:ext cx="8082253" cy="53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Generación </a:t>
            </a:r>
            <a:r>
              <a:rPr lang="es-ES" dirty="0"/>
              <a:t>y el </a:t>
            </a:r>
            <a:r>
              <a:rPr lang="es-ES" dirty="0" smtClean="0"/>
              <a:t>Consumo  de Efectivo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La </a:t>
            </a:r>
            <a:r>
              <a:rPr lang="pt-BR" dirty="0" err="1" smtClean="0"/>
              <a:t>generación</a:t>
            </a:r>
            <a:r>
              <a:rPr lang="pt-BR" dirty="0" smtClean="0"/>
              <a:t> e </a:t>
            </a:r>
            <a:r>
              <a:rPr lang="pt-BR" dirty="0" err="1" smtClean="0"/>
              <a:t>el</a:t>
            </a:r>
            <a:r>
              <a:rPr lang="pt-BR" dirty="0" smtClean="0"/>
              <a:t> consumo de </a:t>
            </a:r>
            <a:r>
              <a:rPr lang="pt-BR" dirty="0" err="1" smtClean="0"/>
              <a:t>efectivo</a:t>
            </a:r>
            <a:r>
              <a:rPr lang="pt-BR" dirty="0" smtClean="0"/>
              <a:t> </a:t>
            </a:r>
            <a:r>
              <a:rPr lang="pt-BR" dirty="0" err="1" smtClean="0"/>
              <a:t>son</a:t>
            </a:r>
            <a:r>
              <a:rPr lang="pt-BR" dirty="0" smtClean="0"/>
              <a:t> determinadas por </a:t>
            </a:r>
            <a:r>
              <a:rPr lang="pt-BR" dirty="0" err="1" smtClean="0"/>
              <a:t>las</a:t>
            </a:r>
            <a:r>
              <a:rPr lang="pt-BR" dirty="0" smtClean="0"/>
              <a:t> atividades que </a:t>
            </a:r>
            <a:r>
              <a:rPr lang="pt-BR" dirty="0" err="1" smtClean="0"/>
              <a:t>son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>
              <a:buFontTx/>
              <a:buChar char="-"/>
            </a:pPr>
            <a:r>
              <a:rPr lang="pt-BR" dirty="0" err="1" smtClean="0"/>
              <a:t>Actividades</a:t>
            </a:r>
            <a:r>
              <a:rPr lang="pt-BR" dirty="0" smtClean="0"/>
              <a:t> </a:t>
            </a:r>
            <a:r>
              <a:rPr lang="pt-BR" sz="3400" dirty="0" err="1" smtClean="0"/>
              <a:t>Operacionales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err="1" smtClean="0"/>
              <a:t>Actividades</a:t>
            </a:r>
            <a:r>
              <a:rPr lang="pt-BR" dirty="0" smtClean="0"/>
              <a:t> de </a:t>
            </a:r>
            <a:r>
              <a:rPr lang="pt-BR" sz="3400" dirty="0" err="1" smtClean="0"/>
              <a:t>Inversión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err="1" smtClean="0"/>
              <a:t>Actividades</a:t>
            </a:r>
            <a:r>
              <a:rPr lang="pt-BR" dirty="0" smtClean="0"/>
              <a:t> de </a:t>
            </a:r>
            <a:r>
              <a:rPr lang="pt-BR" sz="3400" dirty="0" err="1" smtClean="0"/>
              <a:t>Financiación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9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Actividades</a:t>
            </a:r>
            <a:r>
              <a:rPr lang="pt-BR" dirty="0" smtClean="0"/>
              <a:t> </a:t>
            </a:r>
            <a:r>
              <a:rPr lang="pt-BR" dirty="0" err="1" smtClean="0"/>
              <a:t>Operacionales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Aquellas </a:t>
            </a:r>
            <a:r>
              <a:rPr lang="es-ES" dirty="0"/>
              <a:t>que afectan los resultados de la empresa, están relacionadas con la producción y generación de bienes y con la prestación de servicios. Los flujos de efectivo son generalmente consecuencia de las transacciones de efectivo y otros eventos que entran en la determinación de la utilidad neta.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Actividades</a:t>
            </a:r>
            <a:r>
              <a:rPr lang="pt-BR" dirty="0" smtClean="0"/>
              <a:t> de </a:t>
            </a:r>
            <a:r>
              <a:rPr lang="es-ES" dirty="0"/>
              <a:t>Inversión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Incluyen </a:t>
            </a:r>
            <a:r>
              <a:rPr lang="es-ES" dirty="0"/>
              <a:t>el otorgamiento y cobro de préstamos, la adquisición y venta de inversiones y todas las operaciones consideradas como no operacionales.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3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Actividades</a:t>
            </a:r>
            <a:r>
              <a:rPr lang="pt-BR" dirty="0" smtClean="0"/>
              <a:t> de </a:t>
            </a:r>
            <a:r>
              <a:rPr lang="es-ES" dirty="0"/>
              <a:t>Financiación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Determinados </a:t>
            </a:r>
            <a:r>
              <a:rPr lang="es-ES" dirty="0"/>
              <a:t>por la obtención de recursos de los propietarios y el reembolso de rendimientos. Se consideran todos los cambios en los pasivos y patrimonio diferentes a las partidas operacionales.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3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all" dirty="0"/>
              <a:t>COOPERACIÓN INTERNACIONAL</a:t>
            </a:r>
            <a:br>
              <a:rPr lang="pt-BR" cap="all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UNIVERSIDAD DE CAMPINAS</a:t>
            </a:r>
            <a:br>
              <a:rPr lang="pt-BR" b="1" dirty="0"/>
            </a:br>
            <a:r>
              <a:rPr lang="pt-BR" b="1" dirty="0" err="1">
                <a:hlinkClick r:id="rId2"/>
              </a:rPr>
              <a:t>Vice-Rector</a:t>
            </a:r>
            <a:r>
              <a:rPr lang="pt-BR" b="1" dirty="0">
                <a:hlinkClick r:id="rId2"/>
              </a:rPr>
              <a:t> para Relaciones </a:t>
            </a:r>
            <a:r>
              <a:rPr lang="pt-BR" b="1" dirty="0" err="1" smtClean="0">
                <a:hlinkClick r:id="rId2"/>
              </a:rPr>
              <a:t>Internacionales</a:t>
            </a:r>
            <a:endParaRPr lang="pt-BR" b="1" dirty="0" smtClean="0"/>
          </a:p>
          <a:p>
            <a:endParaRPr lang="pt-BR" dirty="0"/>
          </a:p>
          <a:p>
            <a:r>
              <a:rPr lang="pt-BR" dirty="0" err="1"/>
              <a:t>Ciudad</a:t>
            </a:r>
            <a:r>
              <a:rPr lang="pt-BR" dirty="0"/>
              <a:t> </a:t>
            </a:r>
            <a:r>
              <a:rPr lang="pt-BR" dirty="0" err="1"/>
              <a:t>Universitaria</a:t>
            </a:r>
            <a:r>
              <a:rPr lang="pt-BR" dirty="0"/>
              <a:t> "Zeferino Vaz"</a:t>
            </a:r>
            <a:br>
              <a:rPr lang="pt-BR" dirty="0"/>
            </a:br>
            <a:r>
              <a:rPr lang="pt-BR" dirty="0"/>
              <a:t>CEP 13083-970 - Campinas - Brasil</a:t>
            </a:r>
            <a:br>
              <a:rPr lang="pt-BR" dirty="0"/>
            </a:br>
            <a:r>
              <a:rPr lang="pt-BR" dirty="0" err="1"/>
              <a:t>Tel</a:t>
            </a:r>
            <a:r>
              <a:rPr lang="pt-BR" dirty="0"/>
              <a:t>: +55 19 3521 4718 :: Fax: +55 19 3521 4701</a:t>
            </a:r>
            <a:br>
              <a:rPr lang="pt-BR" dirty="0"/>
            </a:br>
            <a:r>
              <a:rPr lang="pt-BR" dirty="0"/>
              <a:t>Sitio:  </a:t>
            </a:r>
            <a:r>
              <a:rPr lang="pt-BR" b="1" dirty="0">
                <a:hlinkClick r:id="rId3"/>
              </a:rPr>
              <a:t>http://www.internationaloffice.unicamp.br/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0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9" y="202082"/>
            <a:ext cx="9633398" cy="63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192693"/>
            <a:ext cx="9504608" cy="63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UNICAMP - ESTRUCTURA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estructura de la enseñanza y la investigación de la </a:t>
            </a:r>
            <a:r>
              <a:rPr lang="es-ES" dirty="0" err="1"/>
              <a:t>Unicamp</a:t>
            </a:r>
            <a:r>
              <a:rPr lang="es-ES" dirty="0"/>
              <a:t> se compone de unidades de enseñanza e investigación, Centros y Núcleos Interdisciplinarios, colegios técnicos y unidades de Servicios de Atención a la Sociedad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1430</Words>
  <Application>Microsoft Office PowerPoint</Application>
  <PresentationFormat>Panorámica</PresentationFormat>
  <Paragraphs>267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Tema do Office</vt:lpstr>
      <vt:lpstr>UNIVERSIDADE ESTADUAL DE CAMPINAS </vt:lpstr>
      <vt:lpstr>ESQUEMA DE PRESENTACIÓN </vt:lpstr>
      <vt:lpstr>Presentación de PowerPoint</vt:lpstr>
      <vt:lpstr>CAMPINAS – ESTADO DE SÃO PAULO - BRASIL</vt:lpstr>
      <vt:lpstr>CAMPINAS     Populación = 1.080.113</vt:lpstr>
      <vt:lpstr>Presentación de PowerPoint</vt:lpstr>
      <vt:lpstr>Presentación de PowerPoint</vt:lpstr>
      <vt:lpstr>Presentación de PowerPoint</vt:lpstr>
      <vt:lpstr>UNICAMP - ESTRUCTURA</vt:lpstr>
      <vt:lpstr> UNIDADES DE ENSEÑANZA E INVESTIGACIÓN </vt:lpstr>
      <vt:lpstr>Facultades (12 unidades)</vt:lpstr>
      <vt:lpstr>Institutos ( 10 unidades) </vt:lpstr>
      <vt:lpstr>Colegios (2 unidades)</vt:lpstr>
      <vt:lpstr>UNIDADES DE SERVICIOS DE ATENCIÓN A LA SOCIEDAD </vt:lpstr>
      <vt:lpstr>Recursos Humanos (2015) </vt:lpstr>
      <vt:lpstr>Pregrado </vt:lpstr>
      <vt:lpstr>Postgrado </vt:lpstr>
      <vt:lpstr>Estudiantes Registrados: 15.918 </vt:lpstr>
      <vt:lpstr>TOTAL DE ESTUDIANTES</vt:lpstr>
      <vt:lpstr>Investigación y Innovación (2015)</vt:lpstr>
      <vt:lpstr>Área de Salud (2015) </vt:lpstr>
      <vt:lpstr>LIMEIRA  -  Populación : 276.022 personas</vt:lpstr>
      <vt:lpstr>Limeira se encuentra sesenta kilómetros de la ciudad de Campinas</vt:lpstr>
      <vt:lpstr>FACULDADE DE CIÊNCIAS APLICADAS -FCA</vt:lpstr>
      <vt:lpstr>Presentación de PowerPoint</vt:lpstr>
      <vt:lpstr>FINANZAS ESTRATÉGICAS - DEFINICIÓN</vt:lpstr>
      <vt:lpstr>Finanças Estratégicas </vt:lpstr>
      <vt:lpstr>Los elementos de la gestión de Finanzas que son Estratégicos</vt:lpstr>
      <vt:lpstr>Fuentes de financiación</vt:lpstr>
      <vt:lpstr>Capital de accionistas </vt:lpstr>
      <vt:lpstr>Financiación con Deudas</vt:lpstr>
      <vt:lpstr>COSTO DE CAPITAL</vt:lpstr>
      <vt:lpstr>COSTO DE CAPITAL DE LAS DEUDAS</vt:lpstr>
      <vt:lpstr>LEVERAGE LEVEL (INGLÉS)</vt:lpstr>
      <vt:lpstr>UM  EJEMPLO SIMPLIFICADO</vt:lpstr>
      <vt:lpstr>RESULTADO</vt:lpstr>
      <vt:lpstr>INTERPRETACIÓN DEL RESULTADO</vt:lpstr>
      <vt:lpstr>COSTO DEL CAPITAL DE ACCIONISTAS (INVERSIONISTAS)</vt:lpstr>
      <vt:lpstr>COSTO DEL CAPITAL DE ACCIONISTAS (INVERSIONISTAS)</vt:lpstr>
      <vt:lpstr>COSTO DEL CAPITAL DE ACCIONISTAS (INVERSIONISTAS)</vt:lpstr>
      <vt:lpstr>Expresión matemática</vt:lpstr>
      <vt:lpstr>Plazo de Los Recursos</vt:lpstr>
      <vt:lpstr>Uso de los Recursos</vt:lpstr>
      <vt:lpstr>Equilibrar los flujos de efectivo</vt:lpstr>
      <vt:lpstr> Plazo de recibimiento de las ventas</vt:lpstr>
      <vt:lpstr>Plazo de Pago de las compras</vt:lpstr>
      <vt:lpstr>Ejemplo simplificado</vt:lpstr>
      <vt:lpstr>Ejemplo Simplificado</vt:lpstr>
      <vt:lpstr>Resultado</vt:lpstr>
      <vt:lpstr>Generación y el Consumo  de Efectivo</vt:lpstr>
      <vt:lpstr>Actividades Operacionales</vt:lpstr>
      <vt:lpstr>Actividades de Inversión</vt:lpstr>
      <vt:lpstr>Actividades de Financiación</vt:lpstr>
      <vt:lpstr>COOPERACIÓN INTERNACIONAL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CAMPINAS – ESATADO DE SÃO PAULO - BRASIL</dc:title>
  <dc:creator>Marcio Belli</dc:creator>
  <cp:lastModifiedBy>Sonia Llerena</cp:lastModifiedBy>
  <cp:revision>55</cp:revision>
  <dcterms:created xsi:type="dcterms:W3CDTF">2016-05-24T17:53:55Z</dcterms:created>
  <dcterms:modified xsi:type="dcterms:W3CDTF">2016-05-30T22:20:40Z</dcterms:modified>
</cp:coreProperties>
</file>